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7" r:id="rId5"/>
    <p:sldId id="259" r:id="rId6"/>
    <p:sldId id="263" r:id="rId7"/>
    <p:sldId id="260" r:id="rId8"/>
    <p:sldId id="261" r:id="rId9"/>
    <p:sldId id="262" r:id="rId10"/>
    <p:sldId id="265" r:id="rId11"/>
    <p:sldId id="270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0A0D-DF96-4A1A-A743-86488144C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B74BC-2D36-4B2F-9C8C-476F61D72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E9622-5EE2-4D90-A47D-839B620EC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97AC2-4FCC-4F73-A84E-605AC881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1D916-90DC-4ED5-9644-F10F4017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3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F442-A3F4-40F9-A323-F7FDD1AD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56D7D-050B-4351-A4EE-141445758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E9266-EC53-4CA4-9CD9-B690FFC7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5B467-4306-4FC1-9839-3501A2531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0374D-57B5-42E3-8553-2F97BB17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1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120F5A-0E59-4944-A3D7-6F18389FB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6EE59-7B8E-4CA1-BD93-6039DD160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0791E-2248-4CB3-9788-D348466CA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D2AD4-6974-4696-851E-6A8DA1044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4A153-3CBD-4F7A-8709-154F8B52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6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A6C75-8C7C-4246-82BE-04C3CEC2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80F0E-CEDB-49FD-A0EC-3BDD05F6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DD947-A3E7-4A47-9601-CCB4507F1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864B9-B2E3-4188-9973-BAB5961C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F511F-B092-4B54-B796-EAD178B3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0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0C94-5ACC-4525-BB9D-5CCEEFD4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81EB0-D4A0-453B-9BE4-FF7FF3297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42773-7EDA-408E-AB56-5D9BF633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88780-9FC3-4AB5-BCC5-AC183A21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12820-CB25-4FBA-90FC-3B16B7AB9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D9D4-89FA-4BAC-937F-6A2E76CA6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1BB54-BF80-4C62-AA8C-CAC08479A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C3F56-EC52-4C4B-9EF3-C725253C2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A5C71-EC69-4F7B-B955-CBD15DA8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0DB75-2973-4AAC-9C31-92DA4F41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D0F67-EB22-4FA2-9790-1DE59AA5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6D03B-8A57-410B-BAE0-93FF8506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C4DCD-9544-4A61-A0C3-B14E86F77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DE99-BEA1-4102-9808-7EDA50425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1DD80-868D-4803-906F-89ED1135F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4BA2C-F071-4CFA-8390-4BEF012A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7F775-C421-42C3-99AB-BC777EBC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28D418-ACD1-419E-A8AA-EC3BEBC2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D3D1FD-7B78-4088-B790-5AD4C46A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0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F2B2-CD71-4D9B-B1F9-22B1C659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2E164-C985-4407-9414-3B440E9AD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8098E-1E79-4514-901A-BF709D08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058E2-7940-469F-A894-F9FBB010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6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9CD4D0-46B1-46A3-8886-F56C62B8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0CD364-8EB7-4275-8901-CC1B4581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BE071-7352-4D3B-A4A2-5E989B88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1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9288-CF26-425E-9AC7-BB6B18A49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946C6-4242-4AD8-9146-5D0306B92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DF8DD-DC7A-42A8-973F-0C41DC4B8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7DA0A-E2A2-486A-BBC7-E21BD267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AA645-70F3-4FE6-B1CF-1AA2CFB6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61636-ED11-4441-8AF3-75A46611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3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3258-067D-48D7-83D0-35F25DA9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23699-45A7-4267-A297-2D7E51FE4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D053C-C1ED-4212-9B46-221F5C6E8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A2F5F-C0DB-4C40-A713-E72B048F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35A3-95C6-43CB-A69D-EF8697F2C62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C7992-991A-4EBF-B38A-0B1A3374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0E1F2-84AC-4E77-9DB0-0A2DC9D3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8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916861-F2F0-4B30-A29E-E2BD4696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B6E26-6233-4743-9D99-06200CCEA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59D23-80DE-44C7-95BC-9727E3CF5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035A3-95C6-43CB-A69D-EF8697F2C62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D4873-6435-4263-8718-453CAEA78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A9B52-9DED-4A3D-80A6-5A879B9C9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0BFE7-D2BF-4867-A032-0B646820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5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ynfj2bYRm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mazon.com : LFEEY 10x7ft Horror Halloween Ghost Background Scary Haunted  House Photography Backdrop Cartoon Gloomy Moon Night Tree Bat Owl Trick or  Treat Child Party Decoration Photo Studio Props Vinyl Banner :">
            <a:extLst>
              <a:ext uri="{FF2B5EF4-FFF2-40B4-BE49-F238E27FC236}">
                <a16:creationId xmlns:a16="http://schemas.microsoft.com/office/drawing/2014/main" id="{474B9138-55FD-4C9E-B9A8-396D57368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71" y="-532013"/>
            <a:ext cx="12351657" cy="84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C06A0D-9C73-40EF-8E4C-F22B1E7F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57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Adding Mixed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4513D-8105-4B9F-AF7B-4084970FD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6057" y="1419225"/>
            <a:ext cx="9089571" cy="4351338"/>
          </a:xfrm>
          <a:solidFill>
            <a:schemeClr val="tx1">
              <a:alpha val="52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I can add mixed numbers.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FFFF00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https://www.youtube.com/watch?v=pynfj2bYRms</a:t>
            </a:r>
            <a:endParaRPr lang="en-US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F6404-CDF2-4375-89BA-A04EDD51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way…</a:t>
            </a:r>
            <a:br>
              <a:rPr lang="en-US" dirty="0"/>
            </a:br>
            <a:endParaRPr lang="en-US" dirty="0"/>
          </a:p>
        </p:txBody>
      </p:sp>
      <p:pic>
        <p:nvPicPr>
          <p:cNvPr id="5124" name="Picture 4" descr="Adding Mixed Numbers: Example of 1 and 3/5 plus 5 and 2/5. First, convert the mixed numbers to fractions. So, we now have 8/5 plus 5/2. Next, find Lowest Common Denominator and add. We have 8/5 + 5/2 = 16/10 + 25/10 = 41/10. Lastly, when we convert 41/10 back to a mixed number, we have 4 and 1/10, our answer. ">
            <a:extLst>
              <a:ext uri="{FF2B5EF4-FFF2-40B4-BE49-F238E27FC236}">
                <a16:creationId xmlns:a16="http://schemas.microsoft.com/office/drawing/2014/main" id="{4C97C72A-C90A-4277-97C7-4F2E6681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74" y="182562"/>
            <a:ext cx="51943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455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>
            <a:extLst>
              <a:ext uri="{FF2B5EF4-FFF2-40B4-BE49-F238E27FC236}">
                <a16:creationId xmlns:a16="http://schemas.microsoft.com/office/drawing/2014/main" id="{F699F48E-B8A4-408D-AA6B-D337FEC5E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8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/>
              <p:nvPr/>
            </p:nvSpPr>
            <p:spPr>
              <a:xfrm>
                <a:off x="7994316" y="1029955"/>
                <a:ext cx="1369542" cy="2828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r>
                  <a:rPr lang="en-US" sz="4000" b="1" baseline="-25000" dirty="0">
                    <a:latin typeface="Cambria Math" panose="02040503050406030204" pitchFamily="18" charset="0"/>
                  </a:rPr>
                  <a:t>+</a:t>
                </a:r>
                <a:endParaRPr lang="en-US" sz="2800" b="1" i="0" baseline="-2500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316" y="1029955"/>
                <a:ext cx="1369542" cy="2828147"/>
              </a:xfrm>
              <a:prstGeom prst="rect">
                <a:avLst/>
              </a:prstGeom>
              <a:blipFill>
                <a:blip r:embed="rId2"/>
                <a:stretch>
                  <a:fillRect l="-8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3836" y="1057851"/>
                <a:ext cx="3997035" cy="28629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i="1" dirty="0">
                  <a:latin typeface="Cambria Math" panose="02040503050406030204" pitchFamily="18" charset="0"/>
                </a:endParaRPr>
              </a:p>
              <a:p>
                <a:r>
                  <a:rPr lang="en-US" sz="7200" i="1" dirty="0">
                    <a:latin typeface="Cambria Math" panose="02040503050406030204" pitchFamily="18" charset="0"/>
                  </a:rPr>
                  <a:t>      </a:t>
                </a:r>
                <a:r>
                  <a:rPr lang="en-US" sz="7200" dirty="0">
                    <a:latin typeface="Cambria Math" panose="02040503050406030204" pitchFamily="18" charset="0"/>
                  </a:rPr>
                  <a:t>+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836" y="1057851"/>
                <a:ext cx="3997035" cy="28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84662D-1C5D-4F5C-9FB3-039DC64AF0A6}"/>
              </a:ext>
            </a:extLst>
          </p:cNvPr>
          <p:cNvCxnSpPr>
            <a:cxnSpLocks/>
          </p:cNvCxnSpPr>
          <p:nvPr/>
        </p:nvCxnSpPr>
        <p:spPr>
          <a:xfrm>
            <a:off x="7994315" y="3919721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FA51A3-8DAE-430A-AAB7-EDA3DB4D0AAC}"/>
              </a:ext>
            </a:extLst>
          </p:cNvPr>
          <p:cNvSpPr txBox="1"/>
          <p:nvPr/>
        </p:nvSpPr>
        <p:spPr>
          <a:xfrm>
            <a:off x="997527" y="57784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EXAMPLE #1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53BC4C-D9B8-4169-9787-213D019D3354}"/>
                  </a:ext>
                </a:extLst>
              </p:cNvPr>
              <p:cNvSpPr/>
              <p:nvPr/>
            </p:nvSpPr>
            <p:spPr>
              <a:xfrm>
                <a:off x="7613900" y="4196915"/>
                <a:ext cx="1924954" cy="2679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=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  <a:p>
                <a:endParaRPr lang="en-US" sz="4800" b="0" i="1" dirty="0">
                  <a:latin typeface="Cambria Math" panose="02040503050406030204" pitchFamily="18" charset="0"/>
                </a:endParaRPr>
              </a:p>
              <a:p>
                <a:endParaRPr lang="en-US" sz="48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53BC4C-D9B8-4169-9787-213D019D3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900" y="4196915"/>
                <a:ext cx="1924954" cy="2679580"/>
              </a:xfrm>
              <a:prstGeom prst="rect">
                <a:avLst/>
              </a:prstGeom>
              <a:blipFill>
                <a:blip r:embed="rId4"/>
                <a:stretch>
                  <a:fillRect l="-14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C72724-87A8-4D63-B5E7-D34B703633F3}"/>
              </a:ext>
            </a:extLst>
          </p:cNvPr>
          <p:cNvCxnSpPr>
            <a:cxnSpLocks/>
          </p:cNvCxnSpPr>
          <p:nvPr/>
        </p:nvCxnSpPr>
        <p:spPr>
          <a:xfrm>
            <a:off x="6055268" y="3923993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023276A4-239E-458A-BB7C-B5BB94570C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3289" y="660974"/>
                <a:ext cx="3997035" cy="28629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023276A4-239E-458A-BB7C-B5BB94570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89" y="660974"/>
                <a:ext cx="3997035" cy="2862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3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4" grpId="0"/>
      <p:bldP spid="11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ickey Ghost - Mickey Mouse - Mug | TeePublic">
            <a:extLst>
              <a:ext uri="{FF2B5EF4-FFF2-40B4-BE49-F238E27FC236}">
                <a16:creationId xmlns:a16="http://schemas.microsoft.com/office/drawing/2014/main" id="{CB58CC7C-082C-4739-8063-1F2FE6274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679" y="3075213"/>
            <a:ext cx="3831318" cy="383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Mickey Ghost - Mickey Mouse - Mug | TeePublic">
            <a:extLst>
              <a:ext uri="{FF2B5EF4-FFF2-40B4-BE49-F238E27FC236}">
                <a16:creationId xmlns:a16="http://schemas.microsoft.com/office/drawing/2014/main" id="{B1150C16-1229-4B00-9FB0-5F093C21E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596" y="2922813"/>
            <a:ext cx="3831318" cy="383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5DA3C0-B75C-42EA-AEF6-455FFD5D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latin typeface="Century Gothic" panose="020B0502020202020204" pitchFamily="34" charset="0"/>
              </a:rPr>
              <a:t>Partner Practice &amp; Homework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84A24-4873-45CF-8688-BE439E18D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Remember: 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Each of you needs to solve every problem.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If you are stuck and can’t figure it out together, ask for help!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Once you are checked you may start on homework.</a:t>
            </a:r>
          </a:p>
          <a:p>
            <a:pPr marL="0" indent="0" algn="ctr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Homework: </a:t>
            </a:r>
          </a:p>
          <a:p>
            <a:pPr marL="0" indent="0" algn="ctr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“What Do Frogs Say When They Meet Each Other?” </a:t>
            </a:r>
          </a:p>
          <a:p>
            <a:pPr marL="0" indent="0" algn="ctr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Riddle Worksheet</a:t>
            </a:r>
          </a:p>
        </p:txBody>
      </p:sp>
    </p:spTree>
    <p:extLst>
      <p:ext uri="{BB962C8B-B14F-4D97-AF65-F5344CB8AC3E}">
        <p14:creationId xmlns:p14="http://schemas.microsoft.com/office/powerpoint/2010/main" val="391451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2F35-578D-41DF-882C-A02A40716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82" y="235670"/>
            <a:ext cx="11984182" cy="8311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do I ADD mixed numbers?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2BFFA7-1B8A-465C-A45D-0AE16A8F0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86113"/>
              </p:ext>
            </p:extLst>
          </p:nvPr>
        </p:nvGraphicFramePr>
        <p:xfrm>
          <a:off x="4534731" y="1364671"/>
          <a:ext cx="9144000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788976996"/>
                    </a:ext>
                  </a:extLst>
                </a:gridCol>
              </a:tblGrid>
              <a:tr h="27017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entury Gothic" panose="020B0502020202020204" pitchFamily="34" charset="0"/>
                        </a:rPr>
                        <a:t>Steps to Solve: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66725" algn="l"/>
                        </a:tabLst>
                      </a:pPr>
                      <a:r>
                        <a:rPr lang="en-US" sz="2800" b="1" dirty="0">
                          <a:effectLst/>
                          <a:latin typeface="Century Gothic" panose="020B0502020202020204" pitchFamily="34" charset="0"/>
                        </a:rPr>
                        <a:t>Find the LCM of the </a:t>
                      </a:r>
                      <a:r>
                        <a:rPr lang="en-US" sz="36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denominators</a:t>
                      </a:r>
                      <a:r>
                        <a:rPr lang="en-US" sz="2800" b="1" dirty="0">
                          <a:effectLst/>
                          <a:latin typeface="Century Gothic" panose="020B0502020202020204" pitchFamily="34" charset="0"/>
                        </a:rPr>
                        <a:t>. 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66725" algn="l"/>
                        </a:tabLst>
                      </a:pPr>
                      <a:r>
                        <a:rPr lang="en-US" sz="2800" b="1" dirty="0">
                          <a:effectLst/>
                          <a:latin typeface="Century Gothic" panose="020B0502020202020204" pitchFamily="34" charset="0"/>
                        </a:rPr>
                        <a:t>Write an 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equivalent</a:t>
                      </a:r>
                      <a:r>
                        <a:rPr lang="en-US" sz="2800" b="1" dirty="0">
                          <a:effectLst/>
                          <a:latin typeface="Century Gothic" panose="020B0502020202020204" pitchFamily="34" charset="0"/>
                        </a:rPr>
                        <a:t> fraction for each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66725" algn="l"/>
                        </a:tabLst>
                      </a:pPr>
                      <a:r>
                        <a:rPr lang="en-US" sz="2800" b="1" dirty="0">
                          <a:effectLst/>
                          <a:latin typeface="Century Gothic" panose="020B0502020202020204" pitchFamily="34" charset="0"/>
                        </a:rPr>
                        <a:t>Add the </a:t>
                      </a:r>
                      <a:r>
                        <a:rPr lang="en-US" sz="36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numerators</a:t>
                      </a:r>
                      <a:r>
                        <a:rPr lang="en-US" sz="2800" b="1" dirty="0">
                          <a:effectLst/>
                          <a:latin typeface="Century Gothic" panose="020B0502020202020204" pitchFamily="34" charset="0"/>
                        </a:rPr>
                        <a:t>, and then add 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66725" algn="l"/>
                        </a:tabLst>
                      </a:pPr>
                      <a:r>
                        <a:rPr lang="en-US" sz="2800" b="1" dirty="0">
                          <a:effectLst/>
                          <a:latin typeface="Century Gothic" panose="020B0502020202020204" pitchFamily="34" charset="0"/>
                        </a:rPr>
                        <a:t>   the 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whole numbers</a:t>
                      </a:r>
                      <a:r>
                        <a:rPr lang="en-US" sz="2800" b="1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66725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4. </a:t>
                      </a:r>
                      <a:r>
                        <a:rPr lang="en-US" sz="36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Simplify</a:t>
                      </a:r>
                      <a:r>
                        <a:rPr lang="en-US" sz="2800" b="1" dirty="0">
                          <a:effectLst/>
                          <a:latin typeface="Century Gothic" panose="020B0502020202020204" pitchFamily="34" charset="0"/>
                        </a:rPr>
                        <a:t> your answer.</a:t>
                      </a:r>
                    </a:p>
                    <a:p>
                      <a:pPr marL="46672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28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69062"/>
                  </a:ext>
                </a:extLst>
              </a:tr>
            </a:tbl>
          </a:graphicData>
        </a:graphic>
      </p:graphicFrame>
      <p:pic>
        <p:nvPicPr>
          <p:cNvPr id="5" name="Picture 2" descr="Friendly ghost makes a new friend | /r/wholesomememes | Wholesome Memes |  Know Your Meme">
            <a:extLst>
              <a:ext uri="{FF2B5EF4-FFF2-40B4-BE49-F238E27FC236}">
                <a16:creationId xmlns:a16="http://schemas.microsoft.com/office/drawing/2014/main" id="{E5264F84-42D4-4E34-9DDE-B9A7BDB52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"/>
          <a:stretch/>
        </p:blipFill>
        <p:spPr bwMode="auto">
          <a:xfrm>
            <a:off x="170551" y="1367009"/>
            <a:ext cx="4165923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7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E3C661-359F-401E-AE94-0559E8B2D34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3289" y="1035047"/>
                <a:ext cx="3997035" cy="2862984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+1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E3C661-359F-401E-AE94-0559E8B2D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3289" y="1035047"/>
                <a:ext cx="3997035" cy="286298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0">
            <a:extLst>
              <a:ext uri="{FF2B5EF4-FFF2-40B4-BE49-F238E27FC236}">
                <a16:creationId xmlns:a16="http://schemas.microsoft.com/office/drawing/2014/main" id="{F699F48E-B8A4-408D-AA6B-D337FEC5E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8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/>
              <p:nvPr/>
            </p:nvSpPr>
            <p:spPr>
              <a:xfrm>
                <a:off x="8188869" y="1068865"/>
                <a:ext cx="1354282" cy="2889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r>
                  <a:rPr lang="en-US" sz="2800" b="0" i="0" dirty="0">
                    <a:latin typeface="Cambria Math" panose="02040503050406030204" pitchFamily="18" charset="0"/>
                  </a:rPr>
                  <a:t>+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869" y="1068865"/>
                <a:ext cx="1354282" cy="2889765"/>
              </a:xfrm>
              <a:prstGeom prst="rect">
                <a:avLst/>
              </a:prstGeom>
              <a:blipFill>
                <a:blip r:embed="rId3"/>
                <a:stretch>
                  <a:fillRect l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3836" y="1057851"/>
                <a:ext cx="3997035" cy="28629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  3</m:t>
                          </m:r>
                        </m:num>
                        <m:den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4  </m:t>
                          </m:r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  3</m:t>
                          </m:r>
                        </m:den>
                      </m:f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i="1" dirty="0">
                  <a:latin typeface="Cambria Math" panose="02040503050406030204" pitchFamily="18" charset="0"/>
                </a:endParaRPr>
              </a:p>
              <a:p>
                <a:r>
                  <a:rPr lang="en-US" sz="7200" i="1" dirty="0">
                    <a:latin typeface="Cambria Math" panose="02040503050406030204" pitchFamily="18" charset="0"/>
                  </a:rPr>
                  <a:t>    </a:t>
                </a:r>
                <a:r>
                  <a:rPr lang="en-US" sz="7200" dirty="0">
                    <a:latin typeface="Cambria Math" panose="02040503050406030204" pitchFamily="18" charset="0"/>
                  </a:rPr>
                  <a:t>+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  2</m:t>
                          </m:r>
                        </m:num>
                        <m:den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6  </m:t>
                          </m:r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  2</m:t>
                          </m:r>
                        </m:den>
                      </m:f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836" y="1057851"/>
                <a:ext cx="3997035" cy="2862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87484A-F307-4AB6-BE73-B258ABCC8BCA}"/>
                  </a:ext>
                </a:extLst>
              </p:cNvPr>
              <p:cNvSpPr/>
              <p:nvPr/>
            </p:nvSpPr>
            <p:spPr>
              <a:xfrm>
                <a:off x="8064174" y="4059092"/>
                <a:ext cx="1675572" cy="2529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87484A-F307-4AB6-BE73-B258ABCC8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74" y="4059092"/>
                <a:ext cx="1675572" cy="25290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84662D-1C5D-4F5C-9FB3-039DC64AF0A6}"/>
              </a:ext>
            </a:extLst>
          </p:cNvPr>
          <p:cNvCxnSpPr>
            <a:cxnSpLocks/>
          </p:cNvCxnSpPr>
          <p:nvPr/>
        </p:nvCxnSpPr>
        <p:spPr>
          <a:xfrm>
            <a:off x="8188868" y="3958631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FA51A3-8DAE-430A-AAB7-EDA3DB4D0AAC}"/>
              </a:ext>
            </a:extLst>
          </p:cNvPr>
          <p:cNvSpPr txBox="1"/>
          <p:nvPr/>
        </p:nvSpPr>
        <p:spPr>
          <a:xfrm>
            <a:off x="997527" y="57784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Example #1: </a:t>
            </a:r>
          </a:p>
        </p:txBody>
      </p:sp>
      <p:pic>
        <p:nvPicPr>
          <p:cNvPr id="4098" name="Picture 2" descr="Cute Ghost Girl Cuttable Design">
            <a:extLst>
              <a:ext uri="{FF2B5EF4-FFF2-40B4-BE49-F238E27FC236}">
                <a16:creationId xmlns:a16="http://schemas.microsoft.com/office/drawing/2014/main" id="{614D1E0A-D99D-4853-B531-FAE349F1F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7" y="3352801"/>
            <a:ext cx="3453245" cy="345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5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E3C661-359F-401E-AE94-0559E8B2D34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40327" y="764882"/>
                <a:ext cx="3997035" cy="2862984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E3C661-359F-401E-AE94-0559E8B2D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0327" y="764882"/>
                <a:ext cx="3997035" cy="286298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0">
            <a:extLst>
              <a:ext uri="{FF2B5EF4-FFF2-40B4-BE49-F238E27FC236}">
                <a16:creationId xmlns:a16="http://schemas.microsoft.com/office/drawing/2014/main" id="{F699F48E-B8A4-408D-AA6B-D337FEC5E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8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/>
              <p:nvPr/>
            </p:nvSpPr>
            <p:spPr>
              <a:xfrm>
                <a:off x="8188869" y="1068865"/>
                <a:ext cx="1354282" cy="2889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r>
                  <a:rPr lang="en-US" sz="2800" b="0" i="0" dirty="0">
                    <a:latin typeface="Cambria Math" panose="02040503050406030204" pitchFamily="18" charset="0"/>
                  </a:rPr>
                  <a:t>+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869" y="1068865"/>
                <a:ext cx="1354282" cy="2889765"/>
              </a:xfrm>
              <a:prstGeom prst="rect">
                <a:avLst/>
              </a:prstGeom>
              <a:blipFill>
                <a:blip r:embed="rId3"/>
                <a:stretch>
                  <a:fillRect l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3836" y="1057851"/>
                <a:ext cx="3997035" cy="28629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i="1" dirty="0">
                  <a:latin typeface="Cambria Math" panose="02040503050406030204" pitchFamily="18" charset="0"/>
                </a:endParaRPr>
              </a:p>
              <a:p>
                <a:r>
                  <a:rPr lang="en-US" sz="7200" i="1" dirty="0">
                    <a:latin typeface="Cambria Math" panose="02040503050406030204" pitchFamily="18" charset="0"/>
                  </a:rPr>
                  <a:t>    </a:t>
                </a:r>
                <a:r>
                  <a:rPr lang="en-US" sz="7200" dirty="0">
                    <a:latin typeface="Cambria Math" panose="02040503050406030204" pitchFamily="18" charset="0"/>
                  </a:rPr>
                  <a:t>+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836" y="1057851"/>
                <a:ext cx="3997035" cy="2862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87484A-F307-4AB6-BE73-B258ABCC8BCA}"/>
                  </a:ext>
                </a:extLst>
              </p:cNvPr>
              <p:cNvSpPr/>
              <p:nvPr/>
            </p:nvSpPr>
            <p:spPr>
              <a:xfrm>
                <a:off x="8064174" y="4059092"/>
                <a:ext cx="1620154" cy="2529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87484A-F307-4AB6-BE73-B258ABCC8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74" y="4059092"/>
                <a:ext cx="1620154" cy="25290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84662D-1C5D-4F5C-9FB3-039DC64AF0A6}"/>
              </a:ext>
            </a:extLst>
          </p:cNvPr>
          <p:cNvCxnSpPr>
            <a:cxnSpLocks/>
          </p:cNvCxnSpPr>
          <p:nvPr/>
        </p:nvCxnSpPr>
        <p:spPr>
          <a:xfrm>
            <a:off x="8188868" y="3958631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FA51A3-8DAE-430A-AAB7-EDA3DB4D0AAC}"/>
              </a:ext>
            </a:extLst>
          </p:cNvPr>
          <p:cNvSpPr txBox="1"/>
          <p:nvPr/>
        </p:nvSpPr>
        <p:spPr>
          <a:xfrm>
            <a:off x="997527" y="57784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Practice #1: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87B9B0-FA6F-4AD6-B741-14F22C9E584D}"/>
              </a:ext>
            </a:extLst>
          </p:cNvPr>
          <p:cNvCxnSpPr>
            <a:cxnSpLocks/>
          </p:cNvCxnSpPr>
          <p:nvPr/>
        </p:nvCxnSpPr>
        <p:spPr>
          <a:xfrm>
            <a:off x="6408558" y="3986339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60" name="Picture 12" descr="Squad Ghouls Cute Halloween Squad Goals Ghost Pun Classic Round Sticker |  Zazzle.com">
            <a:extLst>
              <a:ext uri="{FF2B5EF4-FFF2-40B4-BE49-F238E27FC236}">
                <a16:creationId xmlns:a16="http://schemas.microsoft.com/office/drawing/2014/main" id="{70201C54-4029-49E1-A56C-84A39754E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2" t="20732" r="31690" b="22315"/>
          <a:stretch/>
        </p:blipFill>
        <p:spPr bwMode="auto">
          <a:xfrm>
            <a:off x="498762" y="3376813"/>
            <a:ext cx="4240323" cy="341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99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E3C661-359F-401E-AE94-0559E8B2D34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3289" y="1035047"/>
                <a:ext cx="3997035" cy="2862984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17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12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E3C661-359F-401E-AE94-0559E8B2D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3289" y="1035047"/>
                <a:ext cx="3997035" cy="286298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0">
            <a:extLst>
              <a:ext uri="{FF2B5EF4-FFF2-40B4-BE49-F238E27FC236}">
                <a16:creationId xmlns:a16="http://schemas.microsoft.com/office/drawing/2014/main" id="{F699F48E-B8A4-408D-AA6B-D337FEC5E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8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/>
              <p:nvPr/>
            </p:nvSpPr>
            <p:spPr>
              <a:xfrm>
                <a:off x="8188869" y="1068865"/>
                <a:ext cx="1635641" cy="2828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r>
                  <a:rPr lang="en-US" sz="2800" b="0" i="0" dirty="0">
                    <a:latin typeface="Cambria Math" panose="02040503050406030204" pitchFamily="18" charset="0"/>
                  </a:rPr>
                  <a:t>+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869" y="1068865"/>
                <a:ext cx="1635641" cy="2828210"/>
              </a:xfrm>
              <a:prstGeom prst="rect">
                <a:avLst/>
              </a:prstGeom>
              <a:blipFill>
                <a:blip r:embed="rId3"/>
                <a:stretch>
                  <a:fillRect l="-7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3836" y="1057851"/>
                <a:ext cx="3997035" cy="28629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i="1" dirty="0">
                  <a:latin typeface="Cambria Math" panose="02040503050406030204" pitchFamily="18" charset="0"/>
                </a:endParaRPr>
              </a:p>
              <a:p>
                <a:r>
                  <a:rPr lang="en-US" sz="7200" i="1" dirty="0">
                    <a:latin typeface="Cambria Math" panose="02040503050406030204" pitchFamily="18" charset="0"/>
                  </a:rPr>
                  <a:t>    </a:t>
                </a:r>
                <a:r>
                  <a:rPr lang="en-US" sz="7200" dirty="0">
                    <a:latin typeface="Cambria Math" panose="02040503050406030204" pitchFamily="18" charset="0"/>
                  </a:rPr>
                  <a:t>+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836" y="1057851"/>
                <a:ext cx="3997035" cy="2862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87484A-F307-4AB6-BE73-B258ABCC8BCA}"/>
                  </a:ext>
                </a:extLst>
              </p:cNvPr>
              <p:cNvSpPr/>
              <p:nvPr/>
            </p:nvSpPr>
            <p:spPr>
              <a:xfrm>
                <a:off x="8209648" y="4183784"/>
                <a:ext cx="1620154" cy="2529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29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87484A-F307-4AB6-BE73-B258ABCC8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648" y="4183784"/>
                <a:ext cx="1620154" cy="25290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84662D-1C5D-4F5C-9FB3-039DC64AF0A6}"/>
              </a:ext>
            </a:extLst>
          </p:cNvPr>
          <p:cNvCxnSpPr>
            <a:cxnSpLocks/>
          </p:cNvCxnSpPr>
          <p:nvPr/>
        </p:nvCxnSpPr>
        <p:spPr>
          <a:xfrm>
            <a:off x="8188868" y="3958631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FA51A3-8DAE-430A-AAB7-EDA3DB4D0AAC}"/>
              </a:ext>
            </a:extLst>
          </p:cNvPr>
          <p:cNvSpPr txBox="1"/>
          <p:nvPr/>
        </p:nvSpPr>
        <p:spPr>
          <a:xfrm>
            <a:off x="997527" y="57784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Practice #2: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84A085-D9AD-4B76-AF39-86CE645B5A5B}"/>
              </a:ext>
            </a:extLst>
          </p:cNvPr>
          <p:cNvCxnSpPr>
            <a:cxnSpLocks/>
          </p:cNvCxnSpPr>
          <p:nvPr/>
        </p:nvCxnSpPr>
        <p:spPr>
          <a:xfrm>
            <a:off x="6179958" y="3903211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9" name="Picture 7" descr="Shop Boonicorn Cute Halloween Costume Funny Ghost Unicorn Baby Gift Tee  White - On Sale - Overstock - 29137655">
            <a:extLst>
              <a:ext uri="{FF2B5EF4-FFF2-40B4-BE49-F238E27FC236}">
                <a16:creationId xmlns:a16="http://schemas.microsoft.com/office/drawing/2014/main" id="{5D240788-F038-4F12-8BCC-F65E3AED8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7" y="3351221"/>
            <a:ext cx="3506779" cy="350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4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2F35-578D-41DF-882C-A02A40716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82" y="796781"/>
            <a:ext cx="11984182" cy="8311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if my fraction answer has an improper fraction in it?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2BFFA7-1B8A-465C-A45D-0AE16A8F0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814867"/>
              </p:ext>
            </p:extLst>
          </p:nvPr>
        </p:nvGraphicFramePr>
        <p:xfrm>
          <a:off x="581891" y="1572491"/>
          <a:ext cx="11118273" cy="4488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18273">
                  <a:extLst>
                    <a:ext uri="{9D8B030D-6E8A-4147-A177-3AD203B41FA5}">
                      <a16:colId xmlns:a16="http://schemas.microsoft.com/office/drawing/2014/main" val="1788976996"/>
                    </a:ext>
                  </a:extLst>
                </a:gridCol>
              </a:tblGrid>
              <a:tr h="4488728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66725" algn="l"/>
                        </a:tabLs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66725" algn="l"/>
                        </a:tabLs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Follow the same steps from above, except change the 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improper fraction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 a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 mixed 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66725" algn="l"/>
                        </a:tabLst>
                      </a:pPr>
                      <a:r>
                        <a:rPr lang="en-US" sz="3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number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and then add the whole numbers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2400" b="1" dirty="0">
                          <a:effectLst/>
                          <a:latin typeface="Century Gothic" panose="020B0502020202020204" pitchFamily="34" charset="0"/>
                        </a:rPr>
                        <a:t>   </a:t>
                      </a:r>
                      <a:endParaRPr lang="en-US" sz="2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69062"/>
                  </a:ext>
                </a:extLst>
              </a:tr>
            </a:tbl>
          </a:graphicData>
        </a:graphic>
      </p:graphicFrame>
      <p:pic>
        <p:nvPicPr>
          <p:cNvPr id="6146" name="Picture 2" descr="Amazon.com: Auskid Placemats for Kids Toddlers Flying Ghost Happy Halloween  Table Dining Kitchen Mats Set of 4: Home &amp; Kitchen">
            <a:extLst>
              <a:ext uri="{FF2B5EF4-FFF2-40B4-BE49-F238E27FC236}">
                <a16:creationId xmlns:a16="http://schemas.microsoft.com/office/drawing/2014/main" id="{098EA834-EDB1-42DD-9D93-7F7E9D294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09" y="3494499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1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E3C661-359F-401E-AE94-0559E8B2D34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3289" y="1035047"/>
                <a:ext cx="3997035" cy="2862984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E3C661-359F-401E-AE94-0559E8B2D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3289" y="1035047"/>
                <a:ext cx="3997035" cy="286298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0">
            <a:extLst>
              <a:ext uri="{FF2B5EF4-FFF2-40B4-BE49-F238E27FC236}">
                <a16:creationId xmlns:a16="http://schemas.microsoft.com/office/drawing/2014/main" id="{F699F48E-B8A4-408D-AA6B-D337FEC5E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8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/>
              <p:nvPr/>
            </p:nvSpPr>
            <p:spPr>
              <a:xfrm>
                <a:off x="8188869" y="1068865"/>
                <a:ext cx="1433662" cy="2828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r>
                  <a:rPr lang="en-US" sz="2800" b="0" i="0" dirty="0">
                    <a:latin typeface="Cambria Math" panose="02040503050406030204" pitchFamily="18" charset="0"/>
                  </a:rPr>
                  <a:t>+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869" y="1068865"/>
                <a:ext cx="1433662" cy="2828210"/>
              </a:xfrm>
              <a:prstGeom prst="rect">
                <a:avLst/>
              </a:prstGeom>
              <a:blipFill>
                <a:blip r:embed="rId3"/>
                <a:stretch>
                  <a:fillRect l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3836" y="1057851"/>
                <a:ext cx="3997035" cy="28629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i="1" dirty="0">
                  <a:latin typeface="Cambria Math" panose="02040503050406030204" pitchFamily="18" charset="0"/>
                </a:endParaRPr>
              </a:p>
              <a:p>
                <a:r>
                  <a:rPr lang="en-US" sz="7200" i="1" dirty="0">
                    <a:latin typeface="Cambria Math" panose="02040503050406030204" pitchFamily="18" charset="0"/>
                  </a:rPr>
                  <a:t>    </a:t>
                </a:r>
                <a:r>
                  <a:rPr lang="en-US" sz="7200" dirty="0">
                    <a:latin typeface="Cambria Math" panose="02040503050406030204" pitchFamily="18" charset="0"/>
                  </a:rPr>
                  <a:t>+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836" y="1057851"/>
                <a:ext cx="3997035" cy="2862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87484A-F307-4AB6-BE73-B258ABCC8BCA}"/>
                  </a:ext>
                </a:extLst>
              </p:cNvPr>
              <p:cNvSpPr/>
              <p:nvPr/>
            </p:nvSpPr>
            <p:spPr>
              <a:xfrm>
                <a:off x="8043393" y="4121438"/>
                <a:ext cx="1620154" cy="2529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87484A-F307-4AB6-BE73-B258ABCC8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393" y="4121438"/>
                <a:ext cx="1620154" cy="25290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84662D-1C5D-4F5C-9FB3-039DC64AF0A6}"/>
              </a:ext>
            </a:extLst>
          </p:cNvPr>
          <p:cNvCxnSpPr>
            <a:cxnSpLocks/>
          </p:cNvCxnSpPr>
          <p:nvPr/>
        </p:nvCxnSpPr>
        <p:spPr>
          <a:xfrm>
            <a:off x="8188868" y="3958631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FA51A3-8DAE-430A-AAB7-EDA3DB4D0AAC}"/>
              </a:ext>
            </a:extLst>
          </p:cNvPr>
          <p:cNvSpPr txBox="1"/>
          <p:nvPr/>
        </p:nvSpPr>
        <p:spPr>
          <a:xfrm>
            <a:off x="997527" y="57784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53BC4C-D9B8-4169-9787-213D019D3354}"/>
                  </a:ext>
                </a:extLst>
              </p:cNvPr>
              <p:cNvSpPr/>
              <p:nvPr/>
            </p:nvSpPr>
            <p:spPr>
              <a:xfrm>
                <a:off x="9567390" y="4196915"/>
                <a:ext cx="1924954" cy="2624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=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  <a:p>
                <a:endParaRPr lang="en-US" sz="4800" b="0" i="1" dirty="0">
                  <a:latin typeface="Cambria Math" panose="02040503050406030204" pitchFamily="18" charset="0"/>
                </a:endParaRPr>
              </a:p>
              <a:p>
                <a:endParaRPr lang="en-US" sz="4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53BC4C-D9B8-4169-9787-213D019D3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390" y="4196915"/>
                <a:ext cx="1924954" cy="2624758"/>
              </a:xfrm>
              <a:prstGeom prst="rect">
                <a:avLst/>
              </a:prstGeom>
              <a:blipFill>
                <a:blip r:embed="rId6"/>
                <a:stretch>
                  <a:fillRect l="-14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C72724-87A8-4D63-B5E7-D34B703633F3}"/>
              </a:ext>
            </a:extLst>
          </p:cNvPr>
          <p:cNvCxnSpPr>
            <a:cxnSpLocks/>
          </p:cNvCxnSpPr>
          <p:nvPr/>
        </p:nvCxnSpPr>
        <p:spPr>
          <a:xfrm>
            <a:off x="6055268" y="3923993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18" name="Picture 2" descr="Outdoor Life-Sized Candy Bowl Ghost Dog Decor | Balsam Hill | Ghost dog, Dog  decor, Dog halloween">
            <a:extLst>
              <a:ext uri="{FF2B5EF4-FFF2-40B4-BE49-F238E27FC236}">
                <a16:creationId xmlns:a16="http://schemas.microsoft.com/office/drawing/2014/main" id="{FEA6DC53-0B7A-4433-934A-A862AE012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6" t="30221" r="11828"/>
          <a:stretch/>
        </p:blipFill>
        <p:spPr bwMode="auto">
          <a:xfrm>
            <a:off x="1032623" y="3517107"/>
            <a:ext cx="2545823" cy="330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116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E3C661-359F-401E-AE94-0559E8B2D34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3289" y="1035047"/>
                <a:ext cx="3997035" cy="2862984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48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E3C661-359F-401E-AE94-0559E8B2D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3289" y="1035047"/>
                <a:ext cx="3997035" cy="286298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0">
            <a:extLst>
              <a:ext uri="{FF2B5EF4-FFF2-40B4-BE49-F238E27FC236}">
                <a16:creationId xmlns:a16="http://schemas.microsoft.com/office/drawing/2014/main" id="{F699F48E-B8A4-408D-AA6B-D337FEC5E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8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/>
              <p:nvPr/>
            </p:nvSpPr>
            <p:spPr>
              <a:xfrm>
                <a:off x="8188869" y="1068865"/>
                <a:ext cx="1537857" cy="2828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48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r>
                  <a:rPr lang="en-US" sz="2800" b="0" i="0" dirty="0">
                    <a:latin typeface="Cambria Math" panose="02040503050406030204" pitchFamily="18" charset="0"/>
                  </a:rPr>
                  <a:t>+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869" y="1068865"/>
                <a:ext cx="1537857" cy="2828210"/>
              </a:xfrm>
              <a:prstGeom prst="rect">
                <a:avLst/>
              </a:prstGeom>
              <a:blipFill>
                <a:blip r:embed="rId3"/>
                <a:stretch>
                  <a:fillRect l="-7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3836" y="1057851"/>
                <a:ext cx="3997035" cy="28629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48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i="1" dirty="0">
                  <a:latin typeface="Cambria Math" panose="02040503050406030204" pitchFamily="18" charset="0"/>
                </a:endParaRPr>
              </a:p>
              <a:p>
                <a:r>
                  <a:rPr lang="en-US" sz="7200" i="1" dirty="0">
                    <a:latin typeface="Cambria Math" panose="02040503050406030204" pitchFamily="18" charset="0"/>
                  </a:rPr>
                  <a:t>    </a:t>
                </a:r>
                <a:r>
                  <a:rPr lang="en-US" sz="7200" dirty="0">
                    <a:latin typeface="Cambria Math" panose="02040503050406030204" pitchFamily="18" charset="0"/>
                  </a:rPr>
                  <a:t>+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836" y="1057851"/>
                <a:ext cx="3997035" cy="2862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87484A-F307-4AB6-BE73-B258ABCC8BCA}"/>
                  </a:ext>
                </a:extLst>
              </p:cNvPr>
              <p:cNvSpPr/>
              <p:nvPr/>
            </p:nvSpPr>
            <p:spPr>
              <a:xfrm>
                <a:off x="8043393" y="4121438"/>
                <a:ext cx="1620154" cy="2529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87484A-F307-4AB6-BE73-B258ABCC8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393" y="4121438"/>
                <a:ext cx="1620154" cy="25290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84662D-1C5D-4F5C-9FB3-039DC64AF0A6}"/>
              </a:ext>
            </a:extLst>
          </p:cNvPr>
          <p:cNvCxnSpPr>
            <a:cxnSpLocks/>
          </p:cNvCxnSpPr>
          <p:nvPr/>
        </p:nvCxnSpPr>
        <p:spPr>
          <a:xfrm>
            <a:off x="8188868" y="3958631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FA51A3-8DAE-430A-AAB7-EDA3DB4D0AAC}"/>
              </a:ext>
            </a:extLst>
          </p:cNvPr>
          <p:cNvSpPr txBox="1"/>
          <p:nvPr/>
        </p:nvSpPr>
        <p:spPr>
          <a:xfrm>
            <a:off x="997527" y="57784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Practice #1: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53BC4C-D9B8-4169-9787-213D019D3354}"/>
                  </a:ext>
                </a:extLst>
              </p:cNvPr>
              <p:cNvSpPr/>
              <p:nvPr/>
            </p:nvSpPr>
            <p:spPr>
              <a:xfrm>
                <a:off x="9567390" y="4196915"/>
                <a:ext cx="1924954" cy="2624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= </a:t>
                </a:r>
                <a14:m>
                  <m:oMath xmlns:m="http://schemas.openxmlformats.org/officeDocument/2006/math">
                    <m:r>
                      <a:rPr lang="en-US" sz="4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44</m:t>
                        </m:r>
                      </m:den>
                    </m:f>
                  </m:oMath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  <a:p>
                <a:endParaRPr lang="en-US" sz="4800" b="0" i="1" dirty="0">
                  <a:latin typeface="Cambria Math" panose="02040503050406030204" pitchFamily="18" charset="0"/>
                </a:endParaRPr>
              </a:p>
              <a:p>
                <a:endParaRPr lang="en-US" sz="4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53BC4C-D9B8-4169-9787-213D019D3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390" y="4196915"/>
                <a:ext cx="1924954" cy="2624758"/>
              </a:xfrm>
              <a:prstGeom prst="rect">
                <a:avLst/>
              </a:prstGeom>
              <a:blipFill>
                <a:blip r:embed="rId6"/>
                <a:stretch>
                  <a:fillRect l="-14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So Cute It's Scary Halloween Ghost&quot; Baby One-Piece by KS831 | Redbubble">
            <a:extLst>
              <a:ext uri="{FF2B5EF4-FFF2-40B4-BE49-F238E27FC236}">
                <a16:creationId xmlns:a16="http://schemas.microsoft.com/office/drawing/2014/main" id="{9C6FF6D6-AD8A-4562-8EC0-EA11F1503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03"/>
          <a:stretch/>
        </p:blipFill>
        <p:spPr bwMode="auto">
          <a:xfrm>
            <a:off x="635858" y="3749852"/>
            <a:ext cx="3276464" cy="29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9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E3C661-359F-401E-AE94-0559E8B2D34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3289" y="660974"/>
                <a:ext cx="3997035" cy="2862984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18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E3C661-359F-401E-AE94-0559E8B2D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3289" y="660974"/>
                <a:ext cx="3997035" cy="286298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0">
            <a:extLst>
              <a:ext uri="{FF2B5EF4-FFF2-40B4-BE49-F238E27FC236}">
                <a16:creationId xmlns:a16="http://schemas.microsoft.com/office/drawing/2014/main" id="{F699F48E-B8A4-408D-AA6B-D337FEC5E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8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/>
              <p:nvPr/>
            </p:nvSpPr>
            <p:spPr>
              <a:xfrm>
                <a:off x="7544633" y="923391"/>
                <a:ext cx="1423210" cy="2848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r>
                  <a:rPr lang="en-US" sz="2800" b="0" i="0" dirty="0">
                    <a:latin typeface="Cambria Math" panose="02040503050406030204" pitchFamily="18" charset="0"/>
                  </a:rPr>
                  <a:t>+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4B62FE-0E23-41EF-8379-5A7BED5C3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633" y="923391"/>
                <a:ext cx="1423210" cy="2848665"/>
              </a:xfrm>
              <a:prstGeom prst="rect">
                <a:avLst/>
              </a:prstGeom>
              <a:blipFill>
                <a:blip r:embed="rId3"/>
                <a:stretch>
                  <a:fillRect l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9600" y="912377"/>
                <a:ext cx="3997035" cy="28629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i="1" dirty="0">
                  <a:latin typeface="Cambria Math" panose="02040503050406030204" pitchFamily="18" charset="0"/>
                </a:endParaRPr>
              </a:p>
              <a:p>
                <a:r>
                  <a:rPr lang="en-US" sz="7200" i="1" dirty="0">
                    <a:latin typeface="Cambria Math" panose="02040503050406030204" pitchFamily="18" charset="0"/>
                  </a:rPr>
                  <a:t>    </a:t>
                </a:r>
                <a:r>
                  <a:rPr lang="en-US" sz="7200" dirty="0">
                    <a:latin typeface="Cambria Math" panose="02040503050406030204" pitchFamily="18" charset="0"/>
                  </a:rPr>
                  <a:t>+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f>
                        <m:fPr>
                          <m:ctrlPr>
                            <a:rPr lang="en-US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182545E-6FB7-4DF0-B752-8AB38388F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912377"/>
                <a:ext cx="3997035" cy="2862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87484A-F307-4AB6-BE73-B258ABCC8BCA}"/>
                  </a:ext>
                </a:extLst>
              </p:cNvPr>
              <p:cNvSpPr/>
              <p:nvPr/>
            </p:nvSpPr>
            <p:spPr>
              <a:xfrm>
                <a:off x="7399157" y="3975964"/>
                <a:ext cx="1620154" cy="2529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87484A-F307-4AB6-BE73-B258ABCC8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157" y="3975964"/>
                <a:ext cx="1620154" cy="25290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84662D-1C5D-4F5C-9FB3-039DC64AF0A6}"/>
              </a:ext>
            </a:extLst>
          </p:cNvPr>
          <p:cNvCxnSpPr>
            <a:cxnSpLocks/>
          </p:cNvCxnSpPr>
          <p:nvPr/>
        </p:nvCxnSpPr>
        <p:spPr>
          <a:xfrm>
            <a:off x="7544631" y="3896285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FA51A3-8DAE-430A-AAB7-EDA3DB4D0AAC}"/>
              </a:ext>
            </a:extLst>
          </p:cNvPr>
          <p:cNvSpPr txBox="1"/>
          <p:nvPr/>
        </p:nvSpPr>
        <p:spPr>
          <a:xfrm>
            <a:off x="997527" y="57784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Practice #2: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53BC4C-D9B8-4169-9787-213D019D3354}"/>
                  </a:ext>
                </a:extLst>
              </p:cNvPr>
              <p:cNvSpPr/>
              <p:nvPr/>
            </p:nvSpPr>
            <p:spPr>
              <a:xfrm>
                <a:off x="10377878" y="4093005"/>
                <a:ext cx="1924954" cy="2614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= </a:t>
                </a:r>
                <a14:m>
                  <m:oMath xmlns:m="http://schemas.openxmlformats.org/officeDocument/2006/math">
                    <m:r>
                      <a:rPr lang="en-US" sz="4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  <a:p>
                <a:endParaRPr lang="en-US" sz="4800" b="0" i="1" dirty="0">
                  <a:latin typeface="Cambria Math" panose="02040503050406030204" pitchFamily="18" charset="0"/>
                </a:endParaRPr>
              </a:p>
              <a:p>
                <a:endParaRPr lang="en-US" sz="4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53BC4C-D9B8-4169-9787-213D019D3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7878" y="4093005"/>
                <a:ext cx="1924954" cy="2614177"/>
              </a:xfrm>
              <a:prstGeom prst="rect">
                <a:avLst/>
              </a:prstGeom>
              <a:blipFill>
                <a:blip r:embed="rId6"/>
                <a:stretch>
                  <a:fillRect l="-14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52ED51B-10B9-4D85-AE14-EAFE93B58DA0}"/>
                  </a:ext>
                </a:extLst>
              </p:cNvPr>
              <p:cNvSpPr/>
              <p:nvPr/>
            </p:nvSpPr>
            <p:spPr>
              <a:xfrm>
                <a:off x="8784606" y="4099931"/>
                <a:ext cx="1924954" cy="2614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= </a:t>
                </a:r>
                <a14:m>
                  <m:oMath xmlns:m="http://schemas.openxmlformats.org/officeDocument/2006/math">
                    <m:r>
                      <a:rPr lang="en-US" sz="4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  <a:p>
                <a:endParaRPr lang="en-US" sz="4800" b="0" i="1" dirty="0">
                  <a:latin typeface="Cambria Math" panose="02040503050406030204" pitchFamily="18" charset="0"/>
                </a:endParaRPr>
              </a:p>
              <a:p>
                <a:endParaRPr lang="en-US" sz="4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52ED51B-10B9-4D85-AE14-EAFE93B58D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606" y="4099931"/>
                <a:ext cx="1924954" cy="2614177"/>
              </a:xfrm>
              <a:prstGeom prst="rect">
                <a:avLst/>
              </a:prstGeom>
              <a:blipFill>
                <a:blip r:embed="rId7"/>
                <a:stretch>
                  <a:fillRect l="-14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7DD981-1FD1-4069-B18D-AA760937F01C}"/>
              </a:ext>
            </a:extLst>
          </p:cNvPr>
          <p:cNvCxnSpPr>
            <a:cxnSpLocks/>
          </p:cNvCxnSpPr>
          <p:nvPr/>
        </p:nvCxnSpPr>
        <p:spPr>
          <a:xfrm>
            <a:off x="5431811" y="3861647"/>
            <a:ext cx="1354283" cy="11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Ghost Creepy Wraith Spook Gift Idea Birthday Sticker | Spreadshirt in 2020  | Birthday stickers, Halloween design, Ghost">
            <a:extLst>
              <a:ext uri="{FF2B5EF4-FFF2-40B4-BE49-F238E27FC236}">
                <a16:creationId xmlns:a16="http://schemas.microsoft.com/office/drawing/2014/main" id="{BE955211-F8B4-4CC2-8426-0A8511FF0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2" y="2931472"/>
            <a:ext cx="4125912" cy="495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85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340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Century Gothic</vt:lpstr>
      <vt:lpstr>Times New Roman</vt:lpstr>
      <vt:lpstr>Office Theme</vt:lpstr>
      <vt:lpstr>Adding Mixed Numbers</vt:lpstr>
      <vt:lpstr>How do I ADD mixed numbers?</vt:lpstr>
      <vt:lpstr>2 3/4+1 1/6</vt:lpstr>
      <vt:lpstr>6 3/10+3 2/5</vt:lpstr>
      <vt:lpstr>17 1/6+12 1/4</vt:lpstr>
      <vt:lpstr>What if my fraction answer has an improper fraction in it?</vt:lpstr>
      <vt:lpstr>2 2/3+1 3/4</vt:lpstr>
      <vt:lpstr>48 9/11+2 1/4</vt:lpstr>
      <vt:lpstr>15 5/6+18 2/3</vt:lpstr>
      <vt:lpstr>Another way… </vt:lpstr>
      <vt:lpstr>PowerPoint Presentation</vt:lpstr>
      <vt:lpstr>Partner Practice &amp; Homework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 ADD mixed numbers?</dc:title>
  <dc:creator>Stefanie Lange</dc:creator>
  <cp:lastModifiedBy>Stefanie Lange</cp:lastModifiedBy>
  <cp:revision>12</cp:revision>
  <dcterms:created xsi:type="dcterms:W3CDTF">2020-10-18T15:57:43Z</dcterms:created>
  <dcterms:modified xsi:type="dcterms:W3CDTF">2020-10-19T21:28:22Z</dcterms:modified>
</cp:coreProperties>
</file>