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6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5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0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5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6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6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0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9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7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6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7A8B9-5435-450A-BCA0-196AC661CEC3}" type="datetimeFigureOut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9FA8A-8266-4171-B7F8-80EB99155E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1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ecdn.teacherspayteachers.com/thumbitem/4th-Grade-Comparing-Fractions-Using-Common-Denominators-Benchmark-Fraction-3119848-1512628150/original-3119848-2.jpg">
            <a:extLst>
              <a:ext uri="{FF2B5EF4-FFF2-40B4-BE49-F238E27FC236}">
                <a16:creationId xmlns:a16="http://schemas.microsoft.com/office/drawing/2014/main" id="{5903400A-3672-40EB-8072-04289258E5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00"/>
          <a:stretch/>
        </p:blipFill>
        <p:spPr bwMode="auto">
          <a:xfrm>
            <a:off x="142875" y="908050"/>
            <a:ext cx="2398889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F2EAA77-1900-4C5A-BBEB-0423656962BC}"/>
              </a:ext>
            </a:extLst>
          </p:cNvPr>
          <p:cNvSpPr txBox="1">
            <a:spLocks/>
          </p:cNvSpPr>
          <p:nvPr/>
        </p:nvSpPr>
        <p:spPr>
          <a:xfrm>
            <a:off x="240983" y="102449"/>
            <a:ext cx="6703695" cy="805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Century Gothic" panose="020B0502020202020204" pitchFamily="34" charset="0"/>
              </a:rPr>
              <a:t>Station #1</a:t>
            </a:r>
          </a:p>
          <a:p>
            <a:r>
              <a:rPr lang="en-US" sz="1800" b="1" dirty="0">
                <a:latin typeface="Century Gothic" panose="020B0502020202020204" pitchFamily="34" charset="0"/>
              </a:rPr>
              <a:t>Comparing and Ordering Fraction, Decimals &amp; Percents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51CB4F-FE99-4DB3-8ABB-915E98EBA7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221879"/>
                  </p:ext>
                </p:extLst>
              </p:nvPr>
            </p:nvGraphicFramePr>
            <p:xfrm>
              <a:off x="390525" y="2815834"/>
              <a:ext cx="6999925" cy="67606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50">
                      <a:extLst>
                        <a:ext uri="{9D8B030D-6E8A-4147-A177-3AD203B41FA5}">
                          <a16:colId xmlns:a16="http://schemas.microsoft.com/office/drawing/2014/main" val="1498270963"/>
                        </a:ext>
                      </a:extLst>
                    </a:gridCol>
                    <a:gridCol w="3399475">
                      <a:extLst>
                        <a:ext uri="{9D8B030D-6E8A-4147-A177-3AD203B41FA5}">
                          <a16:colId xmlns:a16="http://schemas.microsoft.com/office/drawing/2014/main" val="2310881300"/>
                        </a:ext>
                      </a:extLst>
                    </a:gridCol>
                  </a:tblGrid>
                  <a:tr h="1690159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1. </a:t>
                          </a:r>
                          <a:r>
                            <a:rPr lang="en-US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Which fraction is greater than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and less than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  <a:p>
                          <a:r>
                            <a:rPr lang="en-US" sz="153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   A.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53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       B.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53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    C.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53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  D.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53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US" sz="1530" b="1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US" sz="153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2. </a:t>
                          </a:r>
                          <a:r>
                            <a:rPr lang="en-US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Order 75%,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1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b="1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and 0.625 from least to greatest? Show all work</a:t>
                          </a:r>
                          <a:r>
                            <a:rPr lang="en-US" sz="153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.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8726773"/>
                      </a:ext>
                    </a:extLst>
                  </a:tr>
                  <a:tr h="1690159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3. 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Compare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</a:rPr>
                            <a:t>  </a:t>
                          </a: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</a:rPr>
                            <a:t>to</a:t>
                          </a:r>
                          <a:r>
                            <a:rPr lang="en-US" sz="1600" b="1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  using &lt;, &gt;, or =.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4. 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Compare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53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to .</a:t>
                          </a:r>
                          <a:r>
                            <a:rPr lang="en-US" sz="1530" b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75</a:t>
                          </a:r>
                          <a:r>
                            <a:rPr lang="en-US" sz="1530" b="1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using &lt;, &gt;, or =.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78999716"/>
                      </a:ext>
                    </a:extLst>
                  </a:tr>
                  <a:tr h="1690159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5. 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Compare 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1.25 to 125%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 using &lt;, &gt;, or =.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6. 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Compare 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.04 to 4/10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 using &lt;, &gt;, or =.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8834847"/>
                      </a:ext>
                    </a:extLst>
                  </a:tr>
                  <a:tr h="1690159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7. 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Order the following fractions from greatest to least.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𝟏𝟐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𝟐𝟏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8. Compare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to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endParaRPr 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172459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51CB4F-FE99-4DB3-8ABB-915E98EBA7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221879"/>
                  </p:ext>
                </p:extLst>
              </p:nvPr>
            </p:nvGraphicFramePr>
            <p:xfrm>
              <a:off x="390525" y="2815834"/>
              <a:ext cx="6999925" cy="67606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50">
                      <a:extLst>
                        <a:ext uri="{9D8B030D-6E8A-4147-A177-3AD203B41FA5}">
                          <a16:colId xmlns:a16="http://schemas.microsoft.com/office/drawing/2014/main" val="1498270963"/>
                        </a:ext>
                      </a:extLst>
                    </a:gridCol>
                    <a:gridCol w="3399475">
                      <a:extLst>
                        <a:ext uri="{9D8B030D-6E8A-4147-A177-3AD203B41FA5}">
                          <a16:colId xmlns:a16="http://schemas.microsoft.com/office/drawing/2014/main" val="2310881300"/>
                        </a:ext>
                      </a:extLst>
                    </a:gridCol>
                  </a:tblGrid>
                  <a:tr h="16901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360" r="-94755" b="-3003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6093" t="-360" r="-358" b="-3003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8726773"/>
                      </a:ext>
                    </a:extLst>
                  </a:tr>
                  <a:tr h="16901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100722" r="-94755" b="-201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6093" t="-100722" r="-358" b="-2014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8999716"/>
                      </a:ext>
                    </a:extLst>
                  </a:tr>
                  <a:tr h="1690159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5. 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Compare 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1.25 to 125%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 using &lt;, &gt;, or =.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6. 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Compare </a:t>
                          </a:r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.04 to 4/10</a:t>
                          </a:r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 using &lt;, &gt;, or =.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8834847"/>
                      </a:ext>
                    </a:extLst>
                  </a:tr>
                  <a:tr h="16901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9" t="-301083" r="-94755" b="-1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6093" t="-301083" r="-358" b="-10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7245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itle 7">
            <a:extLst>
              <a:ext uri="{FF2B5EF4-FFF2-40B4-BE49-F238E27FC236}">
                <a16:creationId xmlns:a16="http://schemas.microsoft.com/office/drawing/2014/main" id="{3F7ED971-CAE7-4475-B462-023AB60D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123" y="945251"/>
            <a:ext cx="2714378" cy="1295399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300" b="1" dirty="0">
                <a:ln w="6350">
                  <a:solidFill>
                    <a:schemeClr val="tx1"/>
                  </a:solidFill>
                </a:ln>
                <a:noFill/>
                <a:latin typeface="Century Gothic" panose="020B0502020202020204" pitchFamily="34" charset="0"/>
              </a:rPr>
              <a:t>TO COMPARE FRACTIONS, DECIMALS, AND PERCENTS TO EACH OTHER: </a:t>
            </a:r>
            <a:br>
              <a:rPr lang="en-US" sz="1200" b="1" dirty="0">
                <a:latin typeface="Century Gothic" panose="020B0502020202020204" pitchFamily="34" charset="0"/>
              </a:rPr>
            </a:br>
            <a:r>
              <a:rPr lang="en-US" sz="1200" b="1" dirty="0">
                <a:latin typeface="Century Gothic" panose="020B0502020202020204" pitchFamily="34" charset="0"/>
              </a:rPr>
              <a:t>Turn both numbers into a decimal. </a:t>
            </a:r>
            <a:br>
              <a:rPr lang="en-US" sz="1400" b="1" dirty="0">
                <a:latin typeface="Century Gothic" panose="020B0502020202020204" pitchFamily="34" charset="0"/>
              </a:rPr>
            </a:br>
            <a:r>
              <a:rPr lang="en-US" sz="1200" dirty="0"/>
              <a:t>Ex:  Compare 1/8 to 12%</a:t>
            </a:r>
            <a:br>
              <a:rPr lang="en-US" sz="1200" dirty="0"/>
            </a:br>
            <a:r>
              <a:rPr lang="en-US" sz="1200" dirty="0"/>
              <a:t>        1/8= .125        12%= .12 or .120</a:t>
            </a:r>
            <a:br>
              <a:rPr lang="en-US" sz="1200" dirty="0"/>
            </a:br>
            <a:r>
              <a:rPr lang="en-US" sz="1200" dirty="0"/>
              <a:t>                      so  1/8 &gt; .125</a:t>
            </a:r>
            <a:endParaRPr lang="en-US" sz="1800" dirty="0"/>
          </a:p>
        </p:txBody>
      </p:sp>
      <p:pic>
        <p:nvPicPr>
          <p:cNvPr id="13" name="Picture 6" descr="https://ecdn.teacherspayteachers.com/thumbitem/4th-Grade-Comparing-Fractions-Using-Common-Denominators-Benchmark-Fraction-3119848-1512628150/original-3119848-2.jpg">
            <a:extLst>
              <a:ext uri="{FF2B5EF4-FFF2-40B4-BE49-F238E27FC236}">
                <a16:creationId xmlns:a16="http://schemas.microsoft.com/office/drawing/2014/main" id="{09BFF814-AB9B-4702-AF02-3087A6DB47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83" t="23264" r="46794" b="64383"/>
          <a:stretch/>
        </p:blipFill>
        <p:spPr bwMode="auto">
          <a:xfrm>
            <a:off x="1247068" y="1815037"/>
            <a:ext cx="172157" cy="15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Ordering fractions from least to greatest | Math | ShowMe">
            <a:extLst>
              <a:ext uri="{FF2B5EF4-FFF2-40B4-BE49-F238E27FC236}">
                <a16:creationId xmlns:a16="http://schemas.microsoft.com/office/drawing/2014/main" id="{386B1534-CB8B-48C6-80D8-110C591E92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0" b="5747"/>
          <a:stretch/>
        </p:blipFill>
        <p:spPr bwMode="auto">
          <a:xfrm>
            <a:off x="5377955" y="907151"/>
            <a:ext cx="2012495" cy="129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C71305D-E3E5-4881-8970-DF235A50B24E}"/>
              </a:ext>
            </a:extLst>
          </p:cNvPr>
          <p:cNvSpPr txBox="1"/>
          <p:nvPr/>
        </p:nvSpPr>
        <p:spPr>
          <a:xfrm>
            <a:off x="6885149" y="1076702"/>
            <a:ext cx="668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/>
              <a:t>Use a common denominator to create new fractions.</a:t>
            </a:r>
            <a:endParaRPr lang="en-US" sz="105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9CA940-406B-4997-922A-898899030B87}"/>
              </a:ext>
            </a:extLst>
          </p:cNvPr>
          <p:cNvSpPr txBox="1"/>
          <p:nvPr/>
        </p:nvSpPr>
        <p:spPr>
          <a:xfrm>
            <a:off x="5225555" y="1483234"/>
            <a:ext cx="232777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/>
              <a:t>Order the new numerators.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213374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onverting Percents, Decimals and Fractions p2 - KATE'S MATH LESSONS">
            <a:extLst>
              <a:ext uri="{FF2B5EF4-FFF2-40B4-BE49-F238E27FC236}">
                <a16:creationId xmlns:a16="http://schemas.microsoft.com/office/drawing/2014/main" id="{ACB36F01-00A8-467E-8886-709F30D04D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2" t="66269" r="32723" b="25424"/>
          <a:stretch/>
        </p:blipFill>
        <p:spPr bwMode="auto">
          <a:xfrm flipH="1">
            <a:off x="4453137" y="2390775"/>
            <a:ext cx="634942" cy="28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E2326C-31E0-41AC-A163-789507E8A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903" y="2135719"/>
            <a:ext cx="2836545" cy="455081"/>
          </a:xfrm>
        </p:spPr>
        <p:txBody>
          <a:bodyPr>
            <a:noAutofit/>
          </a:bodyPr>
          <a:lstStyle/>
          <a:p>
            <a:r>
              <a:rPr lang="en-US" sz="1800" b="1" spc="600" dirty="0">
                <a:latin typeface="Franklin Gothic Demi Cond" panose="020B0706030402020204" pitchFamily="34" charset="0"/>
              </a:rPr>
              <a:t>28% </a:t>
            </a:r>
            <a:r>
              <a:rPr lang="en-US" sz="1800" b="1" dirty="0">
                <a:latin typeface="Franklin Gothic Demi Cond" panose="020B0706030402020204" pitchFamily="34" charset="0"/>
              </a:rPr>
              <a:t>=  </a:t>
            </a:r>
            <a:r>
              <a:rPr lang="en-US" sz="1800" b="1" spc="300" dirty="0">
                <a:latin typeface="Franklin Gothic Demi Cond" panose="020B0706030402020204" pitchFamily="34" charset="0"/>
              </a:rPr>
              <a:t>.28</a:t>
            </a:r>
          </a:p>
        </p:txBody>
      </p:sp>
      <p:pic>
        <p:nvPicPr>
          <p:cNvPr id="2050" name="Picture 2" descr="Converting Percents, Decimals and Fractions p2 - KATE'S MATH LESSONS">
            <a:extLst>
              <a:ext uri="{FF2B5EF4-FFF2-40B4-BE49-F238E27FC236}">
                <a16:creationId xmlns:a16="http://schemas.microsoft.com/office/drawing/2014/main" id="{F7EB95F6-4BCE-4580-B36A-BF32CEA72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88461"/>
            <a:ext cx="3482853" cy="194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w to change a percent to a decimal.">
            <a:extLst>
              <a:ext uri="{FF2B5EF4-FFF2-40B4-BE49-F238E27FC236}">
                <a16:creationId xmlns:a16="http://schemas.microsoft.com/office/drawing/2014/main" id="{AFF41A2D-74BA-4F6A-92CD-61E46283F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88461"/>
            <a:ext cx="2111253" cy="140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F2EAA77-1900-4C5A-BBEB-0423656962BC}"/>
              </a:ext>
            </a:extLst>
          </p:cNvPr>
          <p:cNvSpPr txBox="1">
            <a:spLocks/>
          </p:cNvSpPr>
          <p:nvPr/>
        </p:nvSpPr>
        <p:spPr>
          <a:xfrm>
            <a:off x="240983" y="102449"/>
            <a:ext cx="6703695" cy="805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Century Gothic" panose="020B0502020202020204" pitchFamily="34" charset="0"/>
              </a:rPr>
              <a:t>Station # 2</a:t>
            </a:r>
            <a:br>
              <a:rPr lang="en-US" sz="2000" b="1" dirty="0">
                <a:latin typeface="Century Gothic" panose="020B0502020202020204" pitchFamily="34" charset="0"/>
              </a:rPr>
            </a:br>
            <a:r>
              <a:rPr lang="en-US" sz="2000" b="1" dirty="0">
                <a:latin typeface="Century Gothic" panose="020B0502020202020204" pitchFamily="34" charset="0"/>
              </a:rPr>
              <a:t>Review Converting between Percents &amp; Decimals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51CB4F-FE99-4DB3-8ABB-915E98EBA737}"/>
              </a:ext>
            </a:extLst>
          </p:cNvPr>
          <p:cNvGraphicFramePr>
            <a:graphicFrameLocks noGrp="1"/>
          </p:cNvGraphicFramePr>
          <p:nvPr/>
        </p:nvGraphicFramePr>
        <p:xfrm>
          <a:off x="476251" y="2878662"/>
          <a:ext cx="6914199" cy="67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733">
                  <a:extLst>
                    <a:ext uri="{9D8B030D-6E8A-4147-A177-3AD203B41FA5}">
                      <a16:colId xmlns:a16="http://schemas.microsoft.com/office/drawing/2014/main" val="1498270963"/>
                    </a:ext>
                  </a:extLst>
                </a:gridCol>
                <a:gridCol w="2304733">
                  <a:extLst>
                    <a:ext uri="{9D8B030D-6E8A-4147-A177-3AD203B41FA5}">
                      <a16:colId xmlns:a16="http://schemas.microsoft.com/office/drawing/2014/main" val="2310881300"/>
                    </a:ext>
                  </a:extLst>
                </a:gridCol>
                <a:gridCol w="2304733">
                  <a:extLst>
                    <a:ext uri="{9D8B030D-6E8A-4147-A177-3AD203B41FA5}">
                      <a16:colId xmlns:a16="http://schemas.microsoft.com/office/drawing/2014/main" val="548605113"/>
                    </a:ext>
                  </a:extLst>
                </a:gridCol>
              </a:tblGrid>
              <a:tr h="1699684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153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0.02% written as a decimal?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153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24 written as a percent?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en-US" sz="153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What is 17% written as a decimal?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726773"/>
                  </a:ext>
                </a:extLst>
              </a:tr>
              <a:tr h="1699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en-US" sz="153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0.02 written as a percent?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What is 1.25% written as a decimal?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6.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What is 240% written as a decimal?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999716"/>
                  </a:ext>
                </a:extLst>
              </a:tr>
              <a:tr h="1699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What is 2.45 written as a percent?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What is .0125 written as a percent?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9.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What is 3 written as a percent?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834847"/>
                  </a:ext>
                </a:extLst>
              </a:tr>
              <a:tr h="1699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What is 300% written as a decimal?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11.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What is .347 written as a percent?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12.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What is 3% written as a decimal?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4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5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-Percent-Proportion-notes-March-2019 | Stephanie Horton's Blog">
            <a:extLst>
              <a:ext uri="{FF2B5EF4-FFF2-40B4-BE49-F238E27FC236}">
                <a16:creationId xmlns:a16="http://schemas.microsoft.com/office/drawing/2014/main" id="{A0983D43-C4B2-49C7-84DC-857B5B6C59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3" t="36146" r="51618" b="54479"/>
          <a:stretch/>
        </p:blipFill>
        <p:spPr bwMode="auto">
          <a:xfrm rot="279600">
            <a:off x="5022966" y="1273389"/>
            <a:ext cx="1122497" cy="5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7B3E86-3EA8-4DEF-A907-CE39F886D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8" y="178649"/>
            <a:ext cx="6703695" cy="805601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Station # 3 </a:t>
            </a:r>
            <a:br>
              <a:rPr lang="en-US" sz="2000" b="1" dirty="0">
                <a:latin typeface="Century Gothic" panose="020B0502020202020204" pitchFamily="34" charset="0"/>
              </a:rPr>
            </a:br>
            <a:r>
              <a:rPr lang="en-US" sz="2000" b="1" dirty="0">
                <a:latin typeface="Century Gothic" panose="020B0502020202020204" pitchFamily="34" charset="0"/>
              </a:rPr>
              <a:t>Review the Percent Proportion Word Problems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F509FB-33B6-4D1D-9678-858EE57C9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97807"/>
              </p:ext>
            </p:extLst>
          </p:nvPr>
        </p:nvGraphicFramePr>
        <p:xfrm>
          <a:off x="412433" y="928481"/>
          <a:ext cx="6969443" cy="8402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0918">
                  <a:extLst>
                    <a:ext uri="{9D8B030D-6E8A-4147-A177-3AD203B41FA5}">
                      <a16:colId xmlns:a16="http://schemas.microsoft.com/office/drawing/2014/main" val="1694077148"/>
                    </a:ext>
                  </a:extLst>
                </a:gridCol>
                <a:gridCol w="3438525">
                  <a:extLst>
                    <a:ext uri="{9D8B030D-6E8A-4147-A177-3AD203B41FA5}">
                      <a16:colId xmlns:a16="http://schemas.microsoft.com/office/drawing/2014/main" val="1257869446"/>
                    </a:ext>
                  </a:extLst>
                </a:gridCol>
              </a:tblGrid>
              <a:tr h="2458085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 What is the percent proportion? Draw it.</a:t>
                      </a:r>
                    </a:p>
                    <a:p>
                      <a:endParaRPr lang="en-US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 Show the steps of how to use the following proportion to solve for x.</a:t>
                      </a:r>
                    </a:p>
                    <a:p>
                      <a:pPr marL="0" indent="0">
                        <a:buNone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US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US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151909"/>
                  </a:ext>
                </a:extLst>
              </a:tr>
              <a:tr h="11510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 What word tells you that a  number is the part?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4. What word tells you that the number is the whole?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064998"/>
                  </a:ext>
                </a:extLst>
              </a:tr>
              <a:tr h="663084">
                <a:tc gridSpan="2"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Reminder: When solving percent word problems, add labels to your proportion to make sure the part matches the part and whole matches the whole. Example:    </a:t>
                      </a:r>
                      <a:r>
                        <a:rPr lang="en-US" sz="900" u="sng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7 students like math</a:t>
                      </a:r>
                      <a:r>
                        <a:rPr lang="en-US" sz="900" u="none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 =   </a:t>
                      </a:r>
                      <a:r>
                        <a:rPr lang="en-US" sz="900" u="sng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35% of students like math</a:t>
                      </a:r>
                    </a:p>
                    <a:p>
                      <a:r>
                        <a:rPr lang="en-US" sz="9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                                                                                                                           20 total students            100% (total)</a:t>
                      </a:r>
                      <a:endParaRPr lang="en-US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417044"/>
                  </a:ext>
                </a:extLst>
              </a:tr>
              <a:tr h="1708471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</a:t>
                      </a:r>
                    </a:p>
                    <a:p>
                      <a:endParaRPr lang="en-US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How many shots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did Awan make?</a:t>
                      </a:r>
                    </a:p>
                    <a:p>
                      <a:endParaRPr lang="en-US" sz="7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 with labels: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         Answer: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According to the school survey, 12% of the students at BEMS speak Spanish. There are 36 students at the school who speak Spanish. How many students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were surveyed?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 with labels: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     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Answer: 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854795"/>
                  </a:ext>
                </a:extLst>
              </a:tr>
              <a:tr h="79008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recipe for salsa uses 65% tomatoes. If a batch contains 5.2 cups of tomatoes, how large is the batch of salsa?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 with labels: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  Answer: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James completed 18 math problems. This is 30% of the problems he has to do. How many problems must he do?</a:t>
                      </a: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 with labels: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Answer: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696323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EE958518-AE0D-48BE-8BB5-5AE22A5BC3FA}"/>
              </a:ext>
            </a:extLst>
          </p:cNvPr>
          <p:cNvPicPr/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3" y="5295900"/>
            <a:ext cx="2197418" cy="1022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07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3E86-3EA8-4DEF-A907-CE39F886D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8" y="178649"/>
            <a:ext cx="6703695" cy="805601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Century Gothic" panose="020B0502020202020204" pitchFamily="34" charset="0"/>
              </a:rPr>
              <a:t>Station # 4 </a:t>
            </a:r>
            <a:br>
              <a:rPr lang="en-US" sz="1800" b="1" dirty="0">
                <a:latin typeface="Century Gothic" panose="020B0502020202020204" pitchFamily="34" charset="0"/>
              </a:rPr>
            </a:br>
            <a:r>
              <a:rPr lang="en-US" sz="1800" b="1" dirty="0">
                <a:latin typeface="Century Gothic" panose="020B0502020202020204" pitchFamily="34" charset="0"/>
              </a:rPr>
              <a:t>Review the Percent Proportion Basic Problems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F509FB-33B6-4D1D-9678-858EE57C9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677788"/>
              </p:ext>
            </p:extLst>
          </p:nvPr>
        </p:nvGraphicFramePr>
        <p:xfrm>
          <a:off x="412433" y="1947656"/>
          <a:ext cx="6969443" cy="6115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0918">
                  <a:extLst>
                    <a:ext uri="{9D8B030D-6E8A-4147-A177-3AD203B41FA5}">
                      <a16:colId xmlns:a16="http://schemas.microsoft.com/office/drawing/2014/main" val="1694077148"/>
                    </a:ext>
                  </a:extLst>
                </a:gridCol>
                <a:gridCol w="3438525">
                  <a:extLst>
                    <a:ext uri="{9D8B030D-6E8A-4147-A177-3AD203B41FA5}">
                      <a16:colId xmlns:a16="http://schemas.microsoft.com/office/drawing/2014/main" val="1257869446"/>
                    </a:ext>
                  </a:extLst>
                </a:gridCol>
              </a:tblGrid>
              <a:tr h="852059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word tells you that a  number is the part?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word tells you that the number is the whole?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064998"/>
                  </a:ext>
                </a:extLst>
              </a:tr>
              <a:tr h="1606059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is 24% of 80?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7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 with :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         Answer: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 is what percent of 20? </a:t>
                      </a:r>
                      <a:endParaRPr lang="en-US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 with :</a:t>
                      </a:r>
                    </a:p>
                    <a:p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         Answer: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854795"/>
                  </a:ext>
                </a:extLst>
              </a:tr>
              <a:tr h="79008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10.2 is 85% of what number?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 with :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         Answer: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is 120% of 60?</a:t>
                      </a:r>
                      <a:endParaRPr lang="en-US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 with :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         Answer: 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696323"/>
                  </a:ext>
                </a:extLst>
              </a:tr>
              <a:tr h="79008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is 75% of what number?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 with :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         Answer: 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 is what percent of 54?</a:t>
                      </a:r>
                      <a:endParaRPr lang="en-US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 with :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                                     Answer: 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5590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B1F9946-D9E3-4805-B693-7522F3292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337" y="901079"/>
            <a:ext cx="2909680" cy="6162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2B19D1-0B88-4E76-91BE-5D152D0BD7D9}"/>
              </a:ext>
            </a:extLst>
          </p:cNvPr>
          <p:cNvSpPr txBox="1"/>
          <p:nvPr/>
        </p:nvSpPr>
        <p:spPr>
          <a:xfrm>
            <a:off x="4543425" y="840523"/>
            <a:ext cx="3330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latin typeface="Century Gothic" panose="020B0502020202020204" pitchFamily="34" charset="0"/>
              </a:rPr>
              <a:t>Set up the proportion.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latin typeface="Century Gothic" panose="020B0502020202020204" pitchFamily="34" charset="0"/>
              </a:rPr>
              <a:t>Multiply the two numbers that are diagonal from each other.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latin typeface="Century Gothic" panose="020B0502020202020204" pitchFamily="34" charset="0"/>
              </a:rPr>
              <a:t>Divide by the lonely number.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BBB7A1-074E-49EE-BBA7-C0B557B3A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410" y="842175"/>
            <a:ext cx="722015" cy="92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55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932</TotalTime>
  <Words>709</Words>
  <Application>Microsoft Office PowerPoint</Application>
  <PresentationFormat>Custom</PresentationFormat>
  <Paragraphs>139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Century Gothic</vt:lpstr>
      <vt:lpstr>Franklin Gothic Demi Cond</vt:lpstr>
      <vt:lpstr>Office Theme</vt:lpstr>
      <vt:lpstr>TO COMPARE FRACTIONS, DECIMALS, AND PERCENTS TO EACH OTHER:  Turn both numbers into a decimal.  Ex:  Compare 1/8 to 12%         1/8= .125        12%= .12 or .120                       so  1/8 &gt; .125</vt:lpstr>
      <vt:lpstr>28% =  .28</vt:lpstr>
      <vt:lpstr>Station # 3  Review the Percent Proportion Word Problems</vt:lpstr>
      <vt:lpstr>Station # 4  Review the Percent Proportion Basic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 Reteach Stations</dc:title>
  <dc:creator>Stefanie Lange</dc:creator>
  <cp:lastModifiedBy>Stefanie Lange</cp:lastModifiedBy>
  <cp:revision>12</cp:revision>
  <cp:lastPrinted>2020-09-13T13:21:35Z</cp:lastPrinted>
  <dcterms:created xsi:type="dcterms:W3CDTF">2020-09-12T21:49:32Z</dcterms:created>
  <dcterms:modified xsi:type="dcterms:W3CDTF">2020-09-13T13:21:45Z</dcterms:modified>
</cp:coreProperties>
</file>