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8F5A-C7C1-4A28-B288-4DE3F8D14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AC434-98FF-4826-BCBC-FE8A876D5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BDC03-C9FB-44C9-916A-09D1A190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CC919-EE92-4DD9-BB51-DBCBDB89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2C50F-4E3A-47A5-A176-6A6453BE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2D1A-E6E5-4295-B2F8-6B9E99535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AC534-56FA-473A-8646-7C25D2B18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FDF6A-D0CA-4FFB-BBC8-7685A167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B5BCF-74F0-457F-B662-2C3625F8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66298-7754-456C-92EA-F0EE556E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8AC2E-A2B9-4F37-BA6B-DE510CB94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56C0F-C63E-4909-9047-C969F2CDF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A9B6-AC03-4238-9697-AEE3BFBC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FA5F5-CBD3-40B1-AB35-E09BAA68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554EE-BFDC-4582-9B66-32265EF1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606B-D102-40B1-8A46-26B1462F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C9B3B-F12A-4625-AC37-F170CCDD5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BB002-4847-44A6-9B46-D782455A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AAA63-06E2-48B8-82C4-099A2FCE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C809B-48F8-421A-8E40-4F2202E0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0408-6EFF-4278-B317-E5A93B39A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C9746-12A6-41CB-9E5A-8F8875623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8B7FA-9C0E-4438-A0CC-773673FB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82FCA-36D7-495E-A663-5FB6F467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F5607-670F-4250-A000-50AB62C0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E9C8F-3803-46A7-BA49-2E32E406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4AE8-F4FD-41C4-AB33-E2D9BEA59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5E4AF-87E3-4AB6-9BCD-89279CCBE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99C70-4B31-4D1F-9429-EF137576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E0071-1D85-423C-88D5-D281FC7E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0A860-BB5A-4F59-9F20-0EFEF850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0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3B30-1A88-4858-AF2D-DF2DE82F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4EF23-FB07-4974-B8BA-4DC712323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3E7E6-8563-4BEB-82F7-574E7B3D6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C56FC-1F85-48CE-8F1D-20EFF9277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396C3-7D68-4A85-BA39-92C26A971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479A7-2438-4EFA-8076-C8926A87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AF7A4-CF5B-4C6B-82E7-EECC2FE4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AF5107-22E8-4E6B-912A-463ED672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2108-994E-4E3B-90CA-E85C138A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BC73E-8C7D-40A9-B257-2F0DF2BA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5C2AD-C03B-4755-96FF-849B783D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AED4B-A117-4FB3-A631-85B41F80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8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892C3-82F2-4610-8A23-EAA1D78C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CD9C1-8533-450D-8B4E-CDD52992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4F530-4DEC-4B42-A3EA-A56ECB6BE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9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1C189-1FD9-4FCD-8C85-15BAA4FD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E58D1-BF6A-4948-8805-F3D332CD8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308E1-37FC-4912-9A24-41D5EBF14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100D6-398B-4DB6-8284-9591E54C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A7117-EB0A-4128-979A-15187BF54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22008-AC1E-4231-808F-0A869B2D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5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4678-C5C6-4208-BACD-E7DADF14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68310-A003-41B3-896A-09E5336F1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A86139-0210-4D44-BC73-026FC87EB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5D54B-8D7A-4912-9CC4-59936715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41FE3-8A7B-488E-AE9E-208B1B64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A0D16-13EE-40C7-988F-48B814BF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BD0DC-3F41-405E-BE78-842C5B680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0F45B-F8E3-4BE6-ACBB-31ADDABD5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D0748-C08F-4911-9800-F67D19C53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71BA-896A-4C4D-AB48-6E3F0E381E6E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9CC28-D9B9-4760-97F2-B4A4ACED3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CC486-B0D2-47F5-8A03-F36B09738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624B-76C1-44E3-BA7D-79C59BAEC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BBAF-654E-4E19-BAFD-19EF7EF8B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82988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Century Gothic" panose="020B0502020202020204" pitchFamily="34" charset="0"/>
                <a:ea typeface="HelloHandMeDown" panose="02000603000000000000" pitchFamily="2" charset="0"/>
              </a:rPr>
              <a:t>Ch. 2 Lesson 7</a:t>
            </a:r>
            <a:br>
              <a:rPr lang="en-US" b="1" dirty="0">
                <a:solidFill>
                  <a:srgbClr val="00B0F0"/>
                </a:solidFill>
                <a:latin typeface="Century Gothic" panose="020B0502020202020204" pitchFamily="34" charset="0"/>
                <a:ea typeface="HelloHandMeDown" panose="02000603000000000000" pitchFamily="2" charset="0"/>
              </a:rPr>
            </a:br>
            <a:r>
              <a:rPr lang="en-US" b="1" dirty="0">
                <a:solidFill>
                  <a:srgbClr val="00B0F0"/>
                </a:solidFill>
                <a:latin typeface="Century Gothic" panose="020B0502020202020204" pitchFamily="34" charset="0"/>
                <a:ea typeface="HelloHandMeDown" panose="02000603000000000000" pitchFamily="2" charset="0"/>
              </a:rPr>
              <a:t>Percent of a 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1BFA6-BC85-47F7-97BC-564F7C7CE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687"/>
            <a:ext cx="9144000" cy="25072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2D050"/>
                </a:solidFill>
                <a:latin typeface="Century Gothic" panose="020B0502020202020204" pitchFamily="34" charset="0"/>
                <a:ea typeface="HelloHandMeDown" panose="02000603000000000000" pitchFamily="2" charset="0"/>
              </a:rPr>
              <a:t>I can find percent of a number using a percent proportion.</a:t>
            </a:r>
          </a:p>
          <a:p>
            <a:r>
              <a:rPr lang="en-US" b="1" dirty="0">
                <a:solidFill>
                  <a:srgbClr val="92D050"/>
                </a:solidFill>
                <a:latin typeface="Century Gothic" panose="020B0502020202020204" pitchFamily="34" charset="0"/>
                <a:ea typeface="HelloHandMeDown" panose="02000603000000000000" pitchFamily="2" charset="0"/>
              </a:rPr>
              <a:t> </a:t>
            </a:r>
          </a:p>
          <a:p>
            <a:r>
              <a:rPr lang="en-US" sz="2800" dirty="0">
                <a:latin typeface="Century Gothic" panose="020B0502020202020204" pitchFamily="34" charset="0"/>
                <a:ea typeface="HelloHandMeDown" panose="02000603000000000000" pitchFamily="2" charset="0"/>
              </a:rPr>
              <a:t>What does a percent look like in fraction form?</a:t>
            </a:r>
          </a:p>
        </p:txBody>
      </p:sp>
      <p:pic>
        <p:nvPicPr>
          <p:cNvPr id="3074" name="Picture 2" descr="Persian Cat Goes To His Favorite Groomer And Comes Back Looking Like This -  Dog N' Meows">
            <a:extLst>
              <a:ext uri="{FF2B5EF4-FFF2-40B4-BE49-F238E27FC236}">
                <a16:creationId xmlns:a16="http://schemas.microsoft.com/office/drawing/2014/main" id="{C22445C0-4FB4-426E-A191-5DE1156DD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48" y="4085449"/>
            <a:ext cx="3821752" cy="221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in on Cute animals!">
            <a:extLst>
              <a:ext uri="{FF2B5EF4-FFF2-40B4-BE49-F238E27FC236}">
                <a16:creationId xmlns:a16="http://schemas.microsoft.com/office/drawing/2014/main" id="{077E988B-C43A-4047-B636-18D0DE11C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48" y="3968981"/>
            <a:ext cx="3428977" cy="241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4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0 Cats With Hilarious Hair Styles">
            <a:extLst>
              <a:ext uri="{FF2B5EF4-FFF2-40B4-BE49-F238E27FC236}">
                <a16:creationId xmlns:a16="http://schemas.microsoft.com/office/drawing/2014/main" id="{831AF489-E7A6-416D-AC82-4D11D6C03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4" r="24121"/>
          <a:stretch/>
        </p:blipFill>
        <p:spPr bwMode="auto">
          <a:xfrm>
            <a:off x="8190676" y="392739"/>
            <a:ext cx="3685311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3A4536-1070-483F-A202-86A8C4AFF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68072"/>
              </p:ext>
            </p:extLst>
          </p:nvPr>
        </p:nvGraphicFramePr>
        <p:xfrm>
          <a:off x="261256" y="1474409"/>
          <a:ext cx="7668162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612">
                  <a:extLst>
                    <a:ext uri="{9D8B030D-6E8A-4147-A177-3AD203B41FA5}">
                      <a16:colId xmlns:a16="http://schemas.microsoft.com/office/drawing/2014/main" val="1394532007"/>
                    </a:ext>
                  </a:extLst>
                </a:gridCol>
                <a:gridCol w="929968">
                  <a:extLst>
                    <a:ext uri="{9D8B030D-6E8A-4147-A177-3AD203B41FA5}">
                      <a16:colId xmlns:a16="http://schemas.microsoft.com/office/drawing/2014/main" val="2150201952"/>
                    </a:ext>
                  </a:extLst>
                </a:gridCol>
                <a:gridCol w="3083582">
                  <a:extLst>
                    <a:ext uri="{9D8B030D-6E8A-4147-A177-3AD203B41FA5}">
                      <a16:colId xmlns:a16="http://schemas.microsoft.com/office/drawing/2014/main" val="2468035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92D050"/>
                          </a:solidFill>
                          <a:latin typeface="Century Gothic" panose="020B0502020202020204" pitchFamily="34" charset="0"/>
                        </a:rPr>
                        <a:t>Part (is)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6600" b="1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Percent 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90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Whole (of)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60688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E9B434D-2939-4BFE-A805-F5445DB6EA26}"/>
              </a:ext>
            </a:extLst>
          </p:cNvPr>
          <p:cNvSpPr txBox="1"/>
          <p:nvPr/>
        </p:nvSpPr>
        <p:spPr>
          <a:xfrm>
            <a:off x="789879" y="392739"/>
            <a:ext cx="6965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The Percent Proportion</a:t>
            </a:r>
          </a:p>
        </p:txBody>
      </p:sp>
    </p:spTree>
    <p:extLst>
      <p:ext uri="{BB962C8B-B14F-4D97-AF65-F5344CB8AC3E}">
        <p14:creationId xmlns:p14="http://schemas.microsoft.com/office/powerpoint/2010/main" val="384774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eird domestic cat haircuts and lion cuts are unethical | PoC">
            <a:extLst>
              <a:ext uri="{FF2B5EF4-FFF2-40B4-BE49-F238E27FC236}">
                <a16:creationId xmlns:a16="http://schemas.microsoft.com/office/drawing/2014/main" id="{16D40DE4-0976-4E52-AF80-3FE2BE9091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6"/>
          <a:stretch/>
        </p:blipFill>
        <p:spPr bwMode="auto">
          <a:xfrm>
            <a:off x="8030110" y="1098031"/>
            <a:ext cx="3802804" cy="265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8ADDBC-33CA-47AA-B366-7FC525D831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10" t="24415"/>
          <a:stretch/>
        </p:blipFill>
        <p:spPr>
          <a:xfrm>
            <a:off x="384422" y="3149600"/>
            <a:ext cx="8125568" cy="24064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9A865B-1D18-43CE-8B52-D0AC07347DBE}"/>
              </a:ext>
            </a:extLst>
          </p:cNvPr>
          <p:cNvSpPr txBox="1"/>
          <p:nvPr/>
        </p:nvSpPr>
        <p:spPr>
          <a:xfrm>
            <a:off x="2818688" y="2427401"/>
            <a:ext cx="3776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3 is 75% of 4.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4B83A0C-0C98-4EA6-8F4B-11078467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2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How do I set up the percent proportion?</a:t>
            </a:r>
          </a:p>
          <a:p>
            <a:pPr algn="l"/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Example #1</a:t>
            </a: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b="1" dirty="0">
                <a:latin typeface="Century Gothic" panose="020B0502020202020204" pitchFamily="34" charset="0"/>
              </a:rPr>
            </a:br>
            <a:br>
              <a:rPr lang="en-US" sz="2700" b="1" dirty="0">
                <a:latin typeface="Century Gothic" panose="020B0502020202020204" pitchFamily="34" charset="0"/>
              </a:rPr>
            </a:br>
            <a:r>
              <a:rPr lang="en-US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What comes before “is” is the part. </a:t>
            </a:r>
            <a:br>
              <a:rPr lang="en-US" sz="2700" b="1" dirty="0">
                <a:latin typeface="Century Gothic" panose="020B0502020202020204" pitchFamily="34" charset="0"/>
              </a:rPr>
            </a:br>
            <a:r>
              <a:rPr lang="en-US" sz="27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What comes after “of” is the whole.</a:t>
            </a:r>
            <a:br>
              <a:rPr lang="en-US" sz="2700" b="1" dirty="0">
                <a:latin typeface="Century Gothic" panose="020B0502020202020204" pitchFamily="34" charset="0"/>
              </a:rPr>
            </a:br>
            <a:r>
              <a:rPr lang="en-US" sz="27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% (on top of 100) is always set equal to the part.</a:t>
            </a:r>
          </a:p>
        </p:txBody>
      </p:sp>
    </p:spTree>
    <p:extLst>
      <p:ext uri="{BB962C8B-B14F-4D97-AF65-F5344CB8AC3E}">
        <p14:creationId xmlns:p14="http://schemas.microsoft.com/office/powerpoint/2010/main" val="149272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1 Hilarious Photos Of Cats Looking Like Donald Trump. #5 Is Just Purrfect,  LOL! - Small Joys">
            <a:extLst>
              <a:ext uri="{FF2B5EF4-FFF2-40B4-BE49-F238E27FC236}">
                <a16:creationId xmlns:a16="http://schemas.microsoft.com/office/drawing/2014/main" id="{BF0EFAAE-E71F-4179-85BD-AEC67B766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597" y="831273"/>
            <a:ext cx="2952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003B1F-0368-4765-BC59-15CD4BDD5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953" y="2322435"/>
            <a:ext cx="6986121" cy="13035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9FD519-4FBD-4D06-96F7-01F95AE38D8C}"/>
              </a:ext>
            </a:extLst>
          </p:cNvPr>
          <p:cNvSpPr txBox="1"/>
          <p:nvPr/>
        </p:nvSpPr>
        <p:spPr>
          <a:xfrm>
            <a:off x="2547859" y="1603737"/>
            <a:ext cx="5323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What is 90% of 20?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DD6FE0A-32C1-44E2-B982-3198B5D2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141658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se 100% cat hair cat hats by ryo yamazaki are going viral">
            <a:extLst>
              <a:ext uri="{FF2B5EF4-FFF2-40B4-BE49-F238E27FC236}">
                <a16:creationId xmlns:a16="http://schemas.microsoft.com/office/drawing/2014/main" id="{67ED3CD8-AFF8-4DC0-BAE6-85867D6D3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145" y="610014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ercent of a Number - KATE'S MATH LESSONS">
            <a:extLst>
              <a:ext uri="{FF2B5EF4-FFF2-40B4-BE49-F238E27FC236}">
                <a16:creationId xmlns:a16="http://schemas.microsoft.com/office/drawing/2014/main" id="{D61D935D-8041-4F10-AF78-C5D82C27F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510" y="2001764"/>
            <a:ext cx="3780065" cy="243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8D31E24-0DF1-48D1-8120-770DC0579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633651"/>
              </p:ext>
            </p:extLst>
          </p:nvPr>
        </p:nvGraphicFramePr>
        <p:xfrm>
          <a:off x="666751" y="1646279"/>
          <a:ext cx="200025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277">
                  <a:extLst>
                    <a:ext uri="{9D8B030D-6E8A-4147-A177-3AD203B41FA5}">
                      <a16:colId xmlns:a16="http://schemas.microsoft.com/office/drawing/2014/main" val="1394532007"/>
                    </a:ext>
                  </a:extLst>
                </a:gridCol>
                <a:gridCol w="290955">
                  <a:extLst>
                    <a:ext uri="{9D8B030D-6E8A-4147-A177-3AD203B41FA5}">
                      <a16:colId xmlns:a16="http://schemas.microsoft.com/office/drawing/2014/main" val="2150201952"/>
                    </a:ext>
                  </a:extLst>
                </a:gridCol>
                <a:gridCol w="786019">
                  <a:extLst>
                    <a:ext uri="{9D8B030D-6E8A-4147-A177-3AD203B41FA5}">
                      <a16:colId xmlns:a16="http://schemas.microsoft.com/office/drawing/2014/main" val="2468035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  (is)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      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90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(of)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60688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49E1E71-FA19-4D0A-A8ED-FFABB21E5DC9}"/>
              </a:ext>
            </a:extLst>
          </p:cNvPr>
          <p:cNvSpPr txBox="1"/>
          <p:nvPr/>
        </p:nvSpPr>
        <p:spPr>
          <a:xfrm>
            <a:off x="4538230" y="2308991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DB750B-6D99-41E4-B7BB-6472A7486F78}"/>
              </a:ext>
            </a:extLst>
          </p:cNvPr>
          <p:cNvSpPr txBox="1"/>
          <p:nvPr/>
        </p:nvSpPr>
        <p:spPr>
          <a:xfrm>
            <a:off x="5814580" y="4436382"/>
            <a:ext cx="477982" cy="416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0BDD785-1BE8-4861-969D-5419892F291E}"/>
              </a:ext>
            </a:extLst>
          </p:cNvPr>
          <p:cNvSpPr/>
          <p:nvPr/>
        </p:nvSpPr>
        <p:spPr>
          <a:xfrm rot="19967928">
            <a:off x="3257048" y="2174934"/>
            <a:ext cx="1346396" cy="3048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8D2DC5A-4E25-48A5-986B-A0A2C70565F2}"/>
              </a:ext>
            </a:extLst>
          </p:cNvPr>
          <p:cNvSpPr/>
          <p:nvPr/>
        </p:nvSpPr>
        <p:spPr>
          <a:xfrm rot="1326918">
            <a:off x="3323723" y="2232084"/>
            <a:ext cx="1346396" cy="3048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D2129C-442F-4D02-90FE-A95406ED3689}"/>
              </a:ext>
            </a:extLst>
          </p:cNvPr>
          <p:cNvSpPr txBox="1"/>
          <p:nvPr/>
        </p:nvSpPr>
        <p:spPr>
          <a:xfrm>
            <a:off x="5145990" y="2063246"/>
            <a:ext cx="2499854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Steps</a:t>
            </a: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Cross multiply.</a:t>
            </a:r>
          </a:p>
          <a:p>
            <a:pPr marL="342900" indent="-342900">
              <a:buAutoNum type="arabicPeriod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Divide by the number that is with the variable.</a:t>
            </a:r>
          </a:p>
          <a:p>
            <a:pPr marL="342900" indent="-342900">
              <a:buAutoNum type="arabicPeriod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latin typeface="Century Gothic" panose="020B0502020202020204" pitchFamily="34" charset="0"/>
              </a:rPr>
              <a:t>Fill your answer into the statement where it said “what” to see if it makes sense!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F6E23F-6704-442D-894F-855693B81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17" y="307674"/>
            <a:ext cx="9319197" cy="6381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dirty="0">
                <a:latin typeface="Century Gothic" panose="020B0502020202020204" pitchFamily="34" charset="0"/>
              </a:rPr>
              <a:t>How do I use the Percent Proportion to find Percent of a Number? </a:t>
            </a: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Example # 3</a:t>
            </a:r>
            <a:r>
              <a:rPr lang="en-US" sz="2000" dirty="0">
                <a:latin typeface="Century Gothic" panose="020B0502020202020204" pitchFamily="34" charset="0"/>
              </a:rPr>
              <a:t>               What is 24% of 150?</a:t>
            </a: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36 is 24% of 150</a:t>
            </a:r>
          </a:p>
          <a:p>
            <a:pPr marL="0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This makes sense because 36 is  30 x 4= 120 and 40 x 4= 160.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7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0+ Most Bizarre &amp; Hilarious Pet Haircuts - YouTube">
            <a:extLst>
              <a:ext uri="{FF2B5EF4-FFF2-40B4-BE49-F238E27FC236}">
                <a16:creationId xmlns:a16="http://schemas.microsoft.com/office/drawing/2014/main" id="{EB3B89F0-341C-48FB-9F97-D69708DD6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8" y="159520"/>
            <a:ext cx="4014738" cy="225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35CC7A1-3459-4167-8371-F99D97A42872}"/>
              </a:ext>
            </a:extLst>
          </p:cNvPr>
          <p:cNvSpPr txBox="1">
            <a:spLocks/>
          </p:cNvSpPr>
          <p:nvPr/>
        </p:nvSpPr>
        <p:spPr>
          <a:xfrm>
            <a:off x="643081" y="1459416"/>
            <a:ext cx="10905837" cy="1551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latin typeface="Century Gothic" panose="020B0502020202020204" pitchFamily="34" charset="0"/>
              </a:rPr>
              <a:t>You Try!</a:t>
            </a:r>
            <a:br>
              <a:rPr lang="en-US" sz="3200" b="1">
                <a:latin typeface="Century Gothic" panose="020B0502020202020204" pitchFamily="34" charset="0"/>
              </a:rPr>
            </a:br>
            <a:br>
              <a:rPr lang="en-US" sz="3200" b="1">
                <a:latin typeface="Century Gothic" panose="020B0502020202020204" pitchFamily="34" charset="0"/>
              </a:rPr>
            </a:br>
            <a:br>
              <a:rPr lang="en-US" sz="3200" b="1">
                <a:latin typeface="Century Gothic" panose="020B0502020202020204" pitchFamily="34" charset="0"/>
              </a:rPr>
            </a:br>
            <a:br>
              <a:rPr lang="en-US" sz="3200" b="1">
                <a:latin typeface="Century Gothic" panose="020B0502020202020204" pitchFamily="34" charset="0"/>
              </a:rPr>
            </a:br>
            <a:r>
              <a:rPr lang="en-US" sz="3200" b="1">
                <a:latin typeface="Century Gothic" panose="020B0502020202020204" pitchFamily="34" charset="0"/>
              </a:rPr>
              <a:t>a. What is 30% of 26?                    b. What is 14% of 120?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 descr="Top 5 Funniest Cat Hairstyle Compilation - Feline Art - YouTube">
            <a:extLst>
              <a:ext uri="{FF2B5EF4-FFF2-40B4-BE49-F238E27FC236}">
                <a16:creationId xmlns:a16="http://schemas.microsoft.com/office/drawing/2014/main" id="{FB4E5E74-E459-43FF-B588-86B38BA01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963" y="191703"/>
            <a:ext cx="3189120" cy="23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16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ED05F73-E55F-4966-9090-26D2EA796A3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Century Gothic" panose="020B0502020202020204" pitchFamily="34" charset="0"/>
              </a:rPr>
              <a:t>Partner Practice</a:t>
            </a:r>
          </a:p>
        </p:txBody>
      </p:sp>
      <p:pic>
        <p:nvPicPr>
          <p:cNvPr id="6" name="Picture 2" descr="Manila PTA 2012-2013 &quot;Manila- Always Moving Forward!&quot;: Crazy Hair Day">
            <a:extLst>
              <a:ext uri="{FF2B5EF4-FFF2-40B4-BE49-F238E27FC236}">
                <a16:creationId xmlns:a16="http://schemas.microsoft.com/office/drawing/2014/main" id="{81CD4C20-AF9A-49C7-B693-6DF63D06B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77" y="97644"/>
            <a:ext cx="35528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E1668A1-E408-4A3C-BD2A-FBD97393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Percent of a Number Solve and Color!</a:t>
            </a:r>
            <a:br>
              <a:rPr lang="en-US" dirty="0"/>
            </a:br>
            <a:r>
              <a:rPr lang="en-US" dirty="0"/>
              <a:t>Get your answers checked before you color!</a:t>
            </a:r>
          </a:p>
        </p:txBody>
      </p:sp>
    </p:spTree>
    <p:extLst>
      <p:ext uri="{BB962C8B-B14F-4D97-AF65-F5344CB8AC3E}">
        <p14:creationId xmlns:p14="http://schemas.microsoft.com/office/powerpoint/2010/main" val="368983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8B19-D35D-4F0D-8E9E-FFA106AF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Homework Time </a:t>
            </a:r>
            <a:r>
              <a:rPr lang="en-US" sz="6000" dirty="0" err="1">
                <a:latin typeface="Century Gothic" panose="020B0502020202020204" pitchFamily="34" charset="0"/>
              </a:rPr>
              <a:t>Ya’ll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8737F-C043-4C3D-BA14-DBBEE416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Finish your </a:t>
            </a:r>
          </a:p>
          <a:p>
            <a:pPr marL="0" indent="0">
              <a:buNone/>
            </a:pPr>
            <a:r>
              <a:rPr lang="en-US" sz="5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Solve and Color.</a:t>
            </a:r>
          </a:p>
          <a:p>
            <a:pPr marL="0" indent="0">
              <a:buNone/>
            </a:pPr>
            <a:r>
              <a:rPr lang="en-US" sz="5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Full color for </a:t>
            </a:r>
          </a:p>
          <a:p>
            <a:pPr marL="0" indent="0">
              <a:buNone/>
            </a:pPr>
            <a:r>
              <a:rPr lang="en-US" sz="54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DAWG BUCKS!</a:t>
            </a:r>
            <a:endParaRPr lang="en-US" sz="5400" dirty="0"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pic>
        <p:nvPicPr>
          <p:cNvPr id="11266" name="Picture 2" descr="ï¼£ï¼¡ï¼´ï¼³ ï¼·ï¼©ï¼´ï¼¨ ï¼§ï¼¬ï¼¡ï¼³ï¼³ï¼¥ï¼³ - Home | Facebook">
            <a:extLst>
              <a:ext uri="{FF2B5EF4-FFF2-40B4-BE49-F238E27FC236}">
                <a16:creationId xmlns:a16="http://schemas.microsoft.com/office/drawing/2014/main" id="{11EB97D8-6EEE-42A3-9B85-362D0252B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83" y="1690688"/>
            <a:ext cx="4438217" cy="443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75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283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HelloHandMeDown</vt:lpstr>
      <vt:lpstr>Office Theme</vt:lpstr>
      <vt:lpstr>Ch. 2 Lesson 7 Percent of a Number</vt:lpstr>
      <vt:lpstr>PowerPoint Presentation</vt:lpstr>
      <vt:lpstr>How do I set up the percent proportion?  Example #1        What comes before “is” is the part.  What comes after “of” is the whole. % (on top of 100) is always set equal to the part.</vt:lpstr>
      <vt:lpstr>Example 1:</vt:lpstr>
      <vt:lpstr>PowerPoint Presentation</vt:lpstr>
      <vt:lpstr>PowerPoint Presentation</vt:lpstr>
      <vt:lpstr>        Percent of a Number Solve and Color! Get your answers checked before you color!</vt:lpstr>
      <vt:lpstr>Homework Time Ya’ll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2, L3- Percents to Decimals</dc:title>
  <dc:creator>Shae Otts</dc:creator>
  <cp:lastModifiedBy>Stefanie Lange</cp:lastModifiedBy>
  <cp:revision>27</cp:revision>
  <dcterms:created xsi:type="dcterms:W3CDTF">2020-08-25T21:48:09Z</dcterms:created>
  <dcterms:modified xsi:type="dcterms:W3CDTF">2020-09-13T13:53:50Z</dcterms:modified>
</cp:coreProperties>
</file>