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3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2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6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DF6FB-D687-43C5-8CEC-229FA177D0A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22366-CC4D-4A57-9AA6-179DE0EC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BD7E3308-1374-4F66-AEB7-7F8982802B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10" t="24415"/>
          <a:stretch/>
        </p:blipFill>
        <p:spPr>
          <a:xfrm>
            <a:off x="1711203" y="4408330"/>
            <a:ext cx="5099168" cy="15101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DF9CC84-5B31-4364-83F5-E03E63152B22}"/>
              </a:ext>
            </a:extLst>
          </p:cNvPr>
          <p:cNvSpPr txBox="1"/>
          <p:nvPr/>
        </p:nvSpPr>
        <p:spPr>
          <a:xfrm>
            <a:off x="3623010" y="4242075"/>
            <a:ext cx="365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3 is 75% of 4.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EA0B9-991E-4ABE-A785-FCB9804A7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401" y="1461745"/>
            <a:ext cx="6965367" cy="2069733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03B99-B7EB-459D-8492-AF8B0CE7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117" y="3758539"/>
            <a:ext cx="7350873" cy="528871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How do I set up the percent proportion?</a:t>
            </a:r>
          </a:p>
          <a:p>
            <a:pPr algn="l"/>
            <a:r>
              <a:rPr lang="en-US" b="1" dirty="0">
                <a:latin typeface="Century Gothic" panose="020B0502020202020204" pitchFamily="34" charset="0"/>
              </a:rPr>
              <a:t>Example #1</a:t>
            </a:r>
          </a:p>
          <a:p>
            <a:pPr algn="l"/>
            <a:endParaRPr lang="en-US" b="1" dirty="0">
              <a:latin typeface="Century Gothic" panose="020B0502020202020204" pitchFamily="34" charset="0"/>
            </a:endParaRPr>
          </a:p>
          <a:p>
            <a:pPr algn="l"/>
            <a:endParaRPr lang="en-US" b="1" dirty="0">
              <a:latin typeface="Century Gothic" panose="020B0502020202020204" pitchFamily="34" charset="0"/>
            </a:endParaRPr>
          </a:p>
          <a:p>
            <a:pPr algn="l"/>
            <a:endParaRPr lang="en-US" b="1" dirty="0"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What comes before “is” is the ________. </a:t>
            </a:r>
            <a:br>
              <a:rPr lang="en-US" sz="1600" b="1" dirty="0">
                <a:latin typeface="Century Gothic" panose="020B0502020202020204" pitchFamily="34" charset="0"/>
              </a:rPr>
            </a:br>
            <a:r>
              <a:rPr lang="en-US" sz="16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What comes after “of” is the _________.</a:t>
            </a:r>
            <a:br>
              <a:rPr lang="en-US" sz="1600" b="1" dirty="0">
                <a:latin typeface="Century Gothic" panose="020B0502020202020204" pitchFamily="34" charset="0"/>
              </a:rPr>
            </a:br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________(on top of 100) is always set equal to the part.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algn="l"/>
            <a:r>
              <a:rPr lang="en-US" b="1" dirty="0">
                <a:latin typeface="Century Gothic" panose="020B0502020202020204" pitchFamily="34" charset="0"/>
              </a:rPr>
              <a:t>Example #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1AFBFF-E79A-4D13-88F6-8F22AA929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69" y="8014249"/>
            <a:ext cx="6563738" cy="12247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693375-2E9D-4691-A91C-5543F5D43AA4}"/>
              </a:ext>
            </a:extLst>
          </p:cNvPr>
          <p:cNvSpPr txBox="1"/>
          <p:nvPr/>
        </p:nvSpPr>
        <p:spPr>
          <a:xfrm>
            <a:off x="2227920" y="7375830"/>
            <a:ext cx="392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What is 90% of 20?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43DB60-D22B-4655-A371-D6854B9085A4}"/>
              </a:ext>
            </a:extLst>
          </p:cNvPr>
          <p:cNvSpPr txBox="1"/>
          <p:nvPr/>
        </p:nvSpPr>
        <p:spPr>
          <a:xfrm>
            <a:off x="1705341" y="592773"/>
            <a:ext cx="4450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Finding Percent of a Number Using</a:t>
            </a:r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the Percent Proportion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141799-F1FE-4D8F-8618-8A8CBD060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79918"/>
              </p:ext>
            </p:extLst>
          </p:nvPr>
        </p:nvGraphicFramePr>
        <p:xfrm>
          <a:off x="1412975" y="2246354"/>
          <a:ext cx="4791672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4921">
                  <a:extLst>
                    <a:ext uri="{9D8B030D-6E8A-4147-A177-3AD203B41FA5}">
                      <a16:colId xmlns:a16="http://schemas.microsoft.com/office/drawing/2014/main" val="1394532007"/>
                    </a:ext>
                  </a:extLst>
                </a:gridCol>
                <a:gridCol w="598539">
                  <a:extLst>
                    <a:ext uri="{9D8B030D-6E8A-4147-A177-3AD203B41FA5}">
                      <a16:colId xmlns:a16="http://schemas.microsoft.com/office/drawing/2014/main" val="2150201952"/>
                    </a:ext>
                  </a:extLst>
                </a:gridCol>
                <a:gridCol w="1928212">
                  <a:extLst>
                    <a:ext uri="{9D8B030D-6E8A-4147-A177-3AD203B41FA5}">
                      <a16:colId xmlns:a16="http://schemas.microsoft.com/office/drawing/2014/main" val="2468035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92D050"/>
                          </a:solidFill>
                          <a:latin typeface="Century Gothic" panose="020B0502020202020204" pitchFamily="34" charset="0"/>
                        </a:rPr>
                        <a:t>                     (is)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                  (%)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890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                    (of)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660688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B35EB8C-C527-48C9-8628-2BAADA5D2480}"/>
              </a:ext>
            </a:extLst>
          </p:cNvPr>
          <p:cNvSpPr txBox="1"/>
          <p:nvPr/>
        </p:nvSpPr>
        <p:spPr>
          <a:xfrm>
            <a:off x="748312" y="1618866"/>
            <a:ext cx="6965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What is the Percent Proportion?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C46C52-3608-4F10-B088-8007630580F1}"/>
              </a:ext>
            </a:extLst>
          </p:cNvPr>
          <p:cNvSpPr txBox="1"/>
          <p:nvPr/>
        </p:nvSpPr>
        <p:spPr>
          <a:xfrm>
            <a:off x="3602178" y="8180720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BF36DD-1094-4703-AE66-5A10B522809B}"/>
              </a:ext>
            </a:extLst>
          </p:cNvPr>
          <p:cNvSpPr txBox="1"/>
          <p:nvPr/>
        </p:nvSpPr>
        <p:spPr>
          <a:xfrm>
            <a:off x="2565526" y="8707582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1263A7-C1F0-4B23-8253-26FF30D4CFCE}"/>
              </a:ext>
            </a:extLst>
          </p:cNvPr>
          <p:cNvSpPr txBox="1"/>
          <p:nvPr/>
        </p:nvSpPr>
        <p:spPr>
          <a:xfrm>
            <a:off x="4890655" y="8243066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27E564-9032-4FB3-897D-9CC07268AFA8}"/>
              </a:ext>
            </a:extLst>
          </p:cNvPr>
          <p:cNvSpPr txBox="1"/>
          <p:nvPr/>
        </p:nvSpPr>
        <p:spPr>
          <a:xfrm>
            <a:off x="6075219" y="8222284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21B1784-DBAD-4B87-B62A-FCAF9C313D48}"/>
              </a:ext>
            </a:extLst>
          </p:cNvPr>
          <p:cNvCxnSpPr/>
          <p:nvPr/>
        </p:nvCxnSpPr>
        <p:spPr>
          <a:xfrm>
            <a:off x="4966853" y="8715379"/>
            <a:ext cx="477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09F48B7-5A51-425E-9E17-52ED0FC69489}"/>
              </a:ext>
            </a:extLst>
          </p:cNvPr>
          <p:cNvCxnSpPr/>
          <p:nvPr/>
        </p:nvCxnSpPr>
        <p:spPr>
          <a:xfrm>
            <a:off x="6095996" y="8639177"/>
            <a:ext cx="477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5C15DFF-DFFB-4F2C-9D79-58C60A2BE483}"/>
              </a:ext>
            </a:extLst>
          </p:cNvPr>
          <p:cNvSpPr txBox="1"/>
          <p:nvPr/>
        </p:nvSpPr>
        <p:spPr>
          <a:xfrm>
            <a:off x="2546476" y="8097982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3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2478D-5E7F-4674-937B-3832CC72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317" y="496359"/>
            <a:ext cx="7139333" cy="63521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How do I use the Percent Proportion to find Percent of a Number? </a:t>
            </a:r>
          </a:p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Example # 3</a:t>
            </a:r>
            <a:r>
              <a:rPr lang="en-US" sz="2000" dirty="0">
                <a:latin typeface="Century Gothic" panose="020B0502020202020204" pitchFamily="34" charset="0"/>
              </a:rPr>
              <a:t>               What is 24% of 150?</a:t>
            </a: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36 is 24% of 150</a:t>
            </a:r>
          </a:p>
          <a:p>
            <a:pPr marL="0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This makes sense because 36 is  30 x 4= 120 and 40 x 4= 160.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You Try!</a:t>
            </a:r>
          </a:p>
          <a:p>
            <a:pPr marL="0" indent="0">
              <a:buNone/>
            </a:pPr>
            <a:r>
              <a:rPr lang="en-US" sz="1800" b="1" dirty="0">
                <a:latin typeface="Century Gothic" panose="020B0502020202020204" pitchFamily="34" charset="0"/>
              </a:rPr>
              <a:t>a. What is 30% of 26?                                 b. What is 14% of 120?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Percent of a Number - KATE'S MATH LESSONS">
            <a:extLst>
              <a:ext uri="{FF2B5EF4-FFF2-40B4-BE49-F238E27FC236}">
                <a16:creationId xmlns:a16="http://schemas.microsoft.com/office/drawing/2014/main" id="{C227912C-8892-4AD1-B99C-72F18A326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510" y="2001764"/>
            <a:ext cx="3780065" cy="243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0CA6AC-B40F-47B1-941A-1A88CFAA4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99272"/>
              </p:ext>
            </p:extLst>
          </p:nvPr>
        </p:nvGraphicFramePr>
        <p:xfrm>
          <a:off x="666751" y="1646279"/>
          <a:ext cx="200025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277">
                  <a:extLst>
                    <a:ext uri="{9D8B030D-6E8A-4147-A177-3AD203B41FA5}">
                      <a16:colId xmlns:a16="http://schemas.microsoft.com/office/drawing/2014/main" val="1394532007"/>
                    </a:ext>
                  </a:extLst>
                </a:gridCol>
                <a:gridCol w="290955">
                  <a:extLst>
                    <a:ext uri="{9D8B030D-6E8A-4147-A177-3AD203B41FA5}">
                      <a16:colId xmlns:a16="http://schemas.microsoft.com/office/drawing/2014/main" val="2150201952"/>
                    </a:ext>
                  </a:extLst>
                </a:gridCol>
                <a:gridCol w="786019">
                  <a:extLst>
                    <a:ext uri="{9D8B030D-6E8A-4147-A177-3AD203B41FA5}">
                      <a16:colId xmlns:a16="http://schemas.microsoft.com/office/drawing/2014/main" val="2468035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(is)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(%)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890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(of)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660688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E055083-4D79-44C7-9078-DDDBD0270428}"/>
              </a:ext>
            </a:extLst>
          </p:cNvPr>
          <p:cNvSpPr txBox="1"/>
          <p:nvPr/>
        </p:nvSpPr>
        <p:spPr>
          <a:xfrm>
            <a:off x="4538230" y="2308991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459148-BC3B-4A2B-AEAA-E8712EA83889}"/>
              </a:ext>
            </a:extLst>
          </p:cNvPr>
          <p:cNvSpPr txBox="1"/>
          <p:nvPr/>
        </p:nvSpPr>
        <p:spPr>
          <a:xfrm>
            <a:off x="5814580" y="4436382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F7D5D8C-D793-40F4-AE08-78B5160C8452}"/>
              </a:ext>
            </a:extLst>
          </p:cNvPr>
          <p:cNvSpPr/>
          <p:nvPr/>
        </p:nvSpPr>
        <p:spPr>
          <a:xfrm rot="19967928">
            <a:off x="3257048" y="2174934"/>
            <a:ext cx="1346396" cy="3048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89C32E0-913C-4BDE-8CD2-ACD2570934E7}"/>
              </a:ext>
            </a:extLst>
          </p:cNvPr>
          <p:cNvSpPr/>
          <p:nvPr/>
        </p:nvSpPr>
        <p:spPr>
          <a:xfrm rot="1326918">
            <a:off x="3323723" y="2232084"/>
            <a:ext cx="1346396" cy="3048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462F8D-2159-4A9B-B70A-D12D98E27192}"/>
              </a:ext>
            </a:extLst>
          </p:cNvPr>
          <p:cNvSpPr txBox="1"/>
          <p:nvPr/>
        </p:nvSpPr>
        <p:spPr>
          <a:xfrm>
            <a:off x="5145990" y="1891796"/>
            <a:ext cx="2499854" cy="3816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Steps</a:t>
            </a:r>
          </a:p>
          <a:p>
            <a:pPr algn="ctr"/>
            <a:endParaRPr lang="en-US" sz="10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Set up the proportion.</a:t>
            </a: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Cross multiply.</a:t>
            </a:r>
          </a:p>
          <a:p>
            <a:pPr marL="342900" indent="-342900">
              <a:buAutoNum type="arabicPeriod"/>
            </a:pPr>
            <a:endParaRPr lang="en-US" sz="1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Divide by the number that is with the variable.</a:t>
            </a:r>
          </a:p>
          <a:p>
            <a:pPr marL="342900" indent="-342900">
              <a:buAutoNum type="arabicPeriod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Fill your answer into the statement where it said “what” to see if it makes sense!</a:t>
            </a:r>
          </a:p>
        </p:txBody>
      </p:sp>
    </p:spTree>
    <p:extLst>
      <p:ext uri="{BB962C8B-B14F-4D97-AF65-F5344CB8AC3E}">
        <p14:creationId xmlns:p14="http://schemas.microsoft.com/office/powerpoint/2010/main" val="129018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210</Words>
  <Application>Microsoft Office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Stefanie Lange</dc:creator>
  <cp:lastModifiedBy>Stefanie Lange</cp:lastModifiedBy>
  <cp:revision>5</cp:revision>
  <dcterms:created xsi:type="dcterms:W3CDTF">2020-09-09T23:34:55Z</dcterms:created>
  <dcterms:modified xsi:type="dcterms:W3CDTF">2020-09-13T13:54:04Z</dcterms:modified>
</cp:coreProperties>
</file>