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8" r:id="rId2"/>
    <p:sldId id="256" r:id="rId3"/>
    <p:sldId id="261" r:id="rId4"/>
    <p:sldId id="259" r:id="rId5"/>
    <p:sldId id="260" r:id="rId6"/>
    <p:sldId id="25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ie Lange" initials="SL" lastIdx="1" clrIdx="0">
    <p:extLst>
      <p:ext uri="{19B8F6BF-5375-455C-9EA6-DF929625EA0E}">
        <p15:presenceInfo xmlns:p15="http://schemas.microsoft.com/office/powerpoint/2012/main" userId="S-1-5-21-2800902880-4067198978-2326516099-123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22D3-B4AF-441A-AD67-528DF801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28F8C-7A56-4AF6-9019-B92133334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EA8A1-EE76-478C-85D2-6D715C68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3D65D-FECA-4FC9-93BA-CBA7ECBD9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D1246-6BD3-4D93-B6D7-BFF855D6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7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CB54-3341-4A13-BCC0-7BA36623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634A4-C7CB-485E-9579-1E54ED741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DCE99-2E40-4FD4-8AB3-399D561F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24A9-8974-40BC-8085-9F5E6A26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B5533-5F9B-4AB8-965D-0EA4751A8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6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95A17-A5C1-409C-9050-68D5DF85F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396DF-C228-43BF-8FC5-DB935218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2E1F4-9EAA-409A-88F1-E58C660F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8DD56-7283-4F11-9885-9BA201B2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9B521-2B80-4243-9860-DD845E64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01EFB-DCD0-4AD0-B1BE-F2CF696C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9F08D-F72E-4E57-9256-A2E5D047F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955EE-E91E-4D66-8557-07D9B17C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FAD6-370B-4622-A5C5-AF9CA6F31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F6BF6-7187-4F35-9648-469A7278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ADEC-2760-425B-8BB0-1AC2968F2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E75D9-8343-4118-B1DE-AB7896AD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5C289-87B8-47E5-B165-A4B5F10F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A44E9-67BA-485B-B3B0-C05414A2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E06E-681D-4C5E-91DC-050D5E4D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4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B736-A021-4BE0-AE1E-6BD6DB74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9831F-E031-4EDF-A608-FDB81FDF7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6E03D-52FC-4E85-BA02-917B35BB9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B7D3B-364E-4BA5-9C9B-832C7DF2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A54FF-6533-48B1-96F6-D373D24E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2C261-9ED2-469B-BACF-7118998B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8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2141-7E57-4A3A-9CB8-2596E4144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8F51F-F396-4368-81AF-4AA363B51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E5B456-5ED6-4E81-985D-75D3EE8B9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7BD25-CC6D-4A31-9AEA-D7B09CD05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E65D0-5453-414D-82C0-D8FDFC20F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42730-E9E6-41B7-8370-4DCB6B6B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6C6507-2641-4148-8D1B-DB9D971B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921A6-3AC3-49E3-BC26-033C9741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3FAE-6673-4C24-878E-D0AD3F26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12659-B89C-47A2-B3A8-B72C721D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9E9D1-9D88-4FA7-9A41-43219651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204EF-0529-4B85-8AC0-42380733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2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54C9A-F9CB-4D94-A277-67A3A12C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DE602-40BE-458F-99C3-283C21F5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C28C2-9D16-41F2-B7F7-B0C0E5798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3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70A0D-F8CE-44A0-AAF8-D9021080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1E76-6C39-4507-98A5-08EF09293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C6DE5-05E3-4BA4-A691-2BB43B87A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58BD0-1ED4-408F-809B-76758275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C191E-A268-4E4F-8D0A-1EF813B4A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30F1F-FF30-467B-821A-76E69B04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AF360-E76D-4F76-8544-07D82B5E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50CC8-9720-4FDD-B113-5FD3A2388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A87E4-EB3D-40A7-9F2F-B28E84105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E6B0E-E893-4EAE-AA8D-47145416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662F4-7D62-4EA6-AA95-7A0D0EEF2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8E4BF-9F2D-4C9B-B7E4-AB1B4F12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B617DE-AAA0-4DFD-9A54-C2BBCC902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F37F6-3157-4C93-84A7-C48F71070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DD904-4EFD-4EA5-B0E3-2677787AD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4BD11-D3BC-4B60-8003-EDBFF840B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55902-18D8-455C-8A20-C1D17E9AB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8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5A4B6-3657-4100-8FF0-41B1F87E5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43" y="13684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Objectives</a:t>
            </a:r>
            <a:r>
              <a:rPr lang="en-US" dirty="0"/>
              <a:t>:</a:t>
            </a:r>
          </a:p>
          <a:p>
            <a:r>
              <a:rPr lang="en-US" dirty="0"/>
              <a:t>I can cross cancel to make multiplication easier.</a:t>
            </a:r>
          </a:p>
          <a:p>
            <a:r>
              <a:rPr lang="en-US" dirty="0"/>
              <a:t>I can multiply fractions by fractions.</a:t>
            </a:r>
          </a:p>
          <a:p>
            <a:r>
              <a:rPr lang="en-US" dirty="0"/>
              <a:t>I can multiply fractions by whole numbers</a:t>
            </a:r>
          </a:p>
        </p:txBody>
      </p:sp>
      <p:pic>
        <p:nvPicPr>
          <p:cNvPr id="3074" name="Picture 2" descr="Multiplying Fractions: The Complete Guide â Mashup Math">
            <a:extLst>
              <a:ext uri="{FF2B5EF4-FFF2-40B4-BE49-F238E27FC236}">
                <a16:creationId xmlns:a16="http://schemas.microsoft.com/office/drawing/2014/main" id="{DC2F3533-3444-40F2-9F0E-70A95C81C1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69"/>
          <a:stretch/>
        </p:blipFill>
        <p:spPr bwMode="auto">
          <a:xfrm>
            <a:off x="244763" y="235528"/>
            <a:ext cx="5098268" cy="101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ultiplying Fractions: The Complete Guide â Mashup Math">
            <a:extLst>
              <a:ext uri="{FF2B5EF4-FFF2-40B4-BE49-F238E27FC236}">
                <a16:creationId xmlns:a16="http://schemas.microsoft.com/office/drawing/2014/main" id="{2851675B-503C-4466-81D6-9B406AB604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92"/>
          <a:stretch/>
        </p:blipFill>
        <p:spPr bwMode="auto">
          <a:xfrm>
            <a:off x="6174512" y="3763529"/>
            <a:ext cx="5994400" cy="27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ultiplying Fractions: The Complete Guide â Mashup Math">
            <a:extLst>
              <a:ext uri="{FF2B5EF4-FFF2-40B4-BE49-F238E27FC236}">
                <a16:creationId xmlns:a16="http://schemas.microsoft.com/office/drawing/2014/main" id="{035989C8-6969-4536-B120-C70F3F0C8A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9" b="45250"/>
          <a:stretch/>
        </p:blipFill>
        <p:spPr bwMode="auto">
          <a:xfrm>
            <a:off x="67171" y="3702336"/>
            <a:ext cx="6376781" cy="27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69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A2B3-E502-4A24-986C-DBE43158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Franklin Gothic Medium Cond" panose="020B0606030402020204" pitchFamily="34" charset="0"/>
              </a:rPr>
              <a:t>Partner Practice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063D5-150D-4241-B4B8-47C72317D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4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highlight>
                  <a:srgbClr val="FFFF00"/>
                </a:highlight>
                <a:latin typeface="Franklin Gothic Medium Cond" panose="020B0606030402020204" pitchFamily="34" charset="0"/>
              </a:rPr>
              <a:t>P. 276 #1-7 and P. 279 #23</a:t>
            </a:r>
          </a:p>
          <a:p>
            <a:pPr marL="0" indent="0">
              <a:buNone/>
            </a:pPr>
            <a:endParaRPr lang="en-US" sz="44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Franklin Gothic Medium Cond" panose="020B0606030402020204" pitchFamily="34" charset="0"/>
              </a:rPr>
              <a:t>Once you get checked… work on your homework!</a:t>
            </a:r>
            <a:br>
              <a:rPr lang="en-US" sz="4400" dirty="0">
                <a:latin typeface="Franklin Gothic Medium Cond" panose="020B0606030402020204" pitchFamily="34" charset="0"/>
              </a:rPr>
            </a:br>
            <a:r>
              <a:rPr lang="en-US" sz="4400" dirty="0">
                <a:latin typeface="Franklin Gothic Medium Cond" panose="020B0606030402020204" pitchFamily="34" charset="0"/>
              </a:rPr>
              <a:t>P. 277 #1-10 AND P. 280 #26-27</a:t>
            </a:r>
          </a:p>
        </p:txBody>
      </p:sp>
    </p:spTree>
    <p:extLst>
      <p:ext uri="{BB962C8B-B14F-4D97-AF65-F5344CB8AC3E}">
        <p14:creationId xmlns:p14="http://schemas.microsoft.com/office/powerpoint/2010/main" val="81277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Multiplying Fractions: The Complete Guide â Mashup Math">
            <a:extLst>
              <a:ext uri="{FF2B5EF4-FFF2-40B4-BE49-F238E27FC236}">
                <a16:creationId xmlns:a16="http://schemas.microsoft.com/office/drawing/2014/main" id="{07CE3175-79A4-4BA0-AD91-F1FFE19497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16"/>
          <a:stretch/>
        </p:blipFill>
        <p:spPr bwMode="auto">
          <a:xfrm>
            <a:off x="985261" y="4801067"/>
            <a:ext cx="7682653" cy="154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ultiplying Fractions: The Complete Guide â Mashup Math">
            <a:extLst>
              <a:ext uri="{FF2B5EF4-FFF2-40B4-BE49-F238E27FC236}">
                <a16:creationId xmlns:a16="http://schemas.microsoft.com/office/drawing/2014/main" id="{689D9E21-AA6D-4ACC-8593-494E5E08B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07" b="43967"/>
          <a:stretch/>
        </p:blipFill>
        <p:spPr bwMode="auto">
          <a:xfrm>
            <a:off x="985263" y="180563"/>
            <a:ext cx="4708957" cy="242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2C6B15-7D02-4F8A-8998-33F3B72BE013}"/>
              </a:ext>
            </a:extLst>
          </p:cNvPr>
          <p:cNvSpPr txBox="1"/>
          <p:nvPr/>
        </p:nvSpPr>
        <p:spPr>
          <a:xfrm>
            <a:off x="1060073" y="2612235"/>
            <a:ext cx="59394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 Cond" panose="020B0606030402020204" pitchFamily="34" charset="0"/>
              </a:rPr>
              <a:t>     Steps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Multiply numerators by numerators.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Multiply denominators by denominators.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Simplify if necessary.</a:t>
            </a:r>
          </a:p>
        </p:txBody>
      </p:sp>
      <p:pic>
        <p:nvPicPr>
          <p:cNvPr id="8" name="Picture 2" descr="Multiplying Fractions: The Complete Guide â Mashup Math">
            <a:extLst>
              <a:ext uri="{FF2B5EF4-FFF2-40B4-BE49-F238E27FC236}">
                <a16:creationId xmlns:a16="http://schemas.microsoft.com/office/drawing/2014/main" id="{92958AEC-DED7-48B1-BA8F-1CFABD014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3" b="43967"/>
          <a:stretch/>
        </p:blipFill>
        <p:spPr bwMode="auto">
          <a:xfrm>
            <a:off x="6264946" y="111289"/>
            <a:ext cx="3725282" cy="30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7C8CC366-CC33-46A9-9EA9-140A8CDEE9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1" r="65161" b="75116"/>
          <a:stretch/>
        </p:blipFill>
        <p:spPr bwMode="auto">
          <a:xfrm>
            <a:off x="5416938" y="4237497"/>
            <a:ext cx="770463" cy="8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B594E3D6-32ED-4379-9392-CD70F653AC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73" r="33633" b="74927"/>
          <a:stretch/>
        </p:blipFill>
        <p:spPr bwMode="auto">
          <a:xfrm>
            <a:off x="5416938" y="5641596"/>
            <a:ext cx="789709" cy="83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7ADE916A-7AEE-441F-BDBD-01FC5DCD21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71" t="1436" r="4572" b="74875"/>
          <a:stretch/>
        </p:blipFill>
        <p:spPr bwMode="auto">
          <a:xfrm>
            <a:off x="8371621" y="4801067"/>
            <a:ext cx="775855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59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6663D-9BA9-47DD-8962-74D30281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 Cond" panose="020B0606030402020204" pitchFamily="34" charset="0"/>
              </a:rPr>
              <a:t>Got it?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8D586A-DDCA-4099-9C86-BD472D6D3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3670"/>
            <a:ext cx="9551156" cy="9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3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CEB8-8449-4D79-A660-357F7920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E502D1-C078-4DC7-88D7-B196CDA9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35375"/>
          <a:stretch/>
        </p:blipFill>
        <p:spPr>
          <a:xfrm>
            <a:off x="297873" y="102540"/>
            <a:ext cx="9414163" cy="412656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62BF9-9CBB-45A7-81A3-D18900DA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28" y="4229100"/>
            <a:ext cx="10515600" cy="2200708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Medium Cond" panose="020B0606030402020204" pitchFamily="34" charset="0"/>
              </a:rPr>
              <a:t>This is called cross canceling.</a:t>
            </a:r>
          </a:p>
          <a:p>
            <a:r>
              <a:rPr lang="en-US" dirty="0">
                <a:latin typeface="Franklin Gothic Medium Cond" panose="020B0606030402020204" pitchFamily="34" charset="0"/>
              </a:rPr>
              <a:t>If we hadn’t cross canceled, we would </a:t>
            </a:r>
          </a:p>
          <a:p>
            <a:pPr marL="0" indent="0">
              <a:buNone/>
            </a:pPr>
            <a:r>
              <a:rPr lang="en-US" dirty="0">
                <a:latin typeface="Franklin Gothic Medium Cond" panose="020B0606030402020204" pitchFamily="34" charset="0"/>
              </a:rPr>
              <a:t>   have to reduce at the end.</a:t>
            </a:r>
          </a:p>
          <a:p>
            <a:pPr marL="0" indent="0">
              <a:buNone/>
            </a:pPr>
            <a:endParaRPr lang="en-US" i="1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Medium Cond" panose="020B06060304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00CC53-3E58-4B0A-8B99-68E2729DE315}"/>
                  </a:ext>
                </a:extLst>
              </p:cNvPr>
              <p:cNvSpPr txBox="1"/>
              <p:nvPr/>
            </p:nvSpPr>
            <p:spPr>
              <a:xfrm>
                <a:off x="6667285" y="4353954"/>
                <a:ext cx="3751334" cy="91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400CC53-3E58-4B0A-8B99-68E2729DE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285" y="4353954"/>
                <a:ext cx="3751334" cy="9105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43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EF49-E3CE-49C6-A3E2-751E7FB3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739"/>
            <a:ext cx="10515600" cy="1325563"/>
          </a:xfrm>
        </p:spPr>
        <p:txBody>
          <a:bodyPr/>
          <a:lstStyle/>
          <a:p>
            <a:r>
              <a:rPr lang="en-US" dirty="0">
                <a:latin typeface="Franklin Gothic Medium Cond" panose="020B0606030402020204" pitchFamily="34" charset="0"/>
              </a:rPr>
              <a:t>Let’s Practice!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D127B5-BF31-425E-9E78-EA65D94DCB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8424"/>
                <a:ext cx="4204855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lvl="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2</m:t>
                        </m:r>
                      </m:num>
                      <m:den>
                        <m:r>
                          <a:rPr lang="en-US" i="1"/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</m:t>
                        </m:r>
                      </m:num>
                      <m:den>
                        <m:r>
                          <a:rPr lang="en-US" i="1"/>
                          <m:t>8</m:t>
                        </m:r>
                      </m:den>
                    </m:f>
                  </m:oMath>
                </a14:m>
                <a:r>
                  <a:rPr lang="en-US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</a:t>
                </a:r>
              </a:p>
              <a:p>
                <a:pPr marL="514350" lvl="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5</m:t>
                        </m:r>
                      </m:num>
                      <m:den>
                        <m:r>
                          <a:rPr lang="en-US" i="1"/>
                          <m:t>7</m:t>
                        </m:r>
                      </m:den>
                    </m:f>
                  </m:oMath>
                </a14:m>
                <a:r>
                  <a:rPr lang="en-US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21</m:t>
                        </m:r>
                      </m:num>
                      <m:den>
                        <m:r>
                          <a:rPr lang="en-US" i="1"/>
                          <m:t>25</m:t>
                        </m:r>
                      </m:den>
                    </m:f>
                  </m:oMath>
                </a14:m>
                <a:r>
                  <a:rPr lang="en-US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2</m:t>
                        </m:r>
                      </m:num>
                      <m:den>
                        <m:r>
                          <a:rPr lang="en-US" i="1"/>
                          <m:t>9</m:t>
                        </m:r>
                      </m:den>
                    </m:f>
                  </m:oMath>
                </a14:m>
                <a:r>
                  <a:rPr lang="en-US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</m:t>
                        </m:r>
                      </m:num>
                      <m:den>
                        <m:r>
                          <a:rPr lang="en-US" i="1"/>
                          <m:t>11</m:t>
                        </m:r>
                      </m:den>
                    </m:f>
                  </m:oMath>
                </a14:m>
                <a:r>
                  <a:rPr lang="en-US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36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11</m:t>
                        </m:r>
                      </m:num>
                      <m:den>
                        <m:r>
                          <a:rPr lang="en-US" i="1"/>
                          <m:t>20</m:t>
                        </m:r>
                      </m:den>
                    </m:f>
                  </m:oMath>
                </a14:m>
                <a:r>
                  <a:rPr lang="en-US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</m:t>
                        </m:r>
                      </m:num>
                      <m:den>
                        <m:r>
                          <a:rPr lang="en-US" i="1"/>
                          <m:t>44</m:t>
                        </m:r>
                      </m:den>
                    </m:f>
                  </m:oMath>
                </a14:m>
                <a:r>
                  <a:rPr lang="en-US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D127B5-BF31-425E-9E78-EA65D94DCB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8424"/>
                <a:ext cx="4204855" cy="4351338"/>
              </a:xfrm>
              <a:blipFill>
                <a:blip r:embed="rId2"/>
                <a:stretch>
                  <a:fillRect l="-2758" t="-840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1EBF20-CA58-46AD-A261-7B9B4CDBCF3B}"/>
                  </a:ext>
                </a:extLst>
              </p:cNvPr>
              <p:cNvSpPr txBox="1"/>
              <p:nvPr/>
            </p:nvSpPr>
            <p:spPr>
              <a:xfrm>
                <a:off x="5680362" y="1260766"/>
                <a:ext cx="5652655" cy="5053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lvl="0" indent="-514350">
                  <a:buFont typeface="+mj-lt"/>
                  <a:buAutoNum type="arabicPeriod" startAt="5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27</m:t>
                        </m:r>
                      </m:num>
                      <m:den>
                        <m:r>
                          <a:rPr lang="en-US" sz="2800" i="1"/>
                          <m:t>31</m:t>
                        </m:r>
                      </m:den>
                    </m:f>
                  </m:oMath>
                </a14:m>
                <a:r>
                  <a:rPr lang="en-US" sz="28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8</m:t>
                        </m:r>
                      </m:num>
                      <m:den>
                        <m:r>
                          <a:rPr lang="en-US" sz="2800" i="1"/>
                          <m:t>33</m:t>
                        </m:r>
                      </m:den>
                    </m:f>
                  </m:oMath>
                </a14:m>
                <a:r>
                  <a:rPr lang="en-US" sz="2800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2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2800" dirty="0"/>
                  <a:t>  </a:t>
                </a:r>
              </a:p>
              <a:p>
                <a:pPr marL="514350" lvl="0" indent="-514350">
                  <a:buFont typeface="+mj-lt"/>
                  <a:buAutoNum type="arabicPeriod" startAt="5"/>
                </a:pPr>
                <a:endParaRPr lang="en-US" sz="2800" dirty="0"/>
              </a:p>
              <a:p>
                <a:pPr marL="514350" indent="-514350">
                  <a:buFont typeface="+mj-lt"/>
                  <a:buAutoNum type="arabicPeriod" startAt="5"/>
                </a:pPr>
                <a:r>
                  <a:rPr lang="en-US" sz="2800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3</m:t>
                        </m:r>
                      </m:num>
                      <m:den>
                        <m:r>
                          <a:rPr lang="en-US" sz="2800" i="1"/>
                          <m:t>7</m:t>
                        </m:r>
                      </m:den>
                    </m:f>
                  </m:oMath>
                </a14:m>
                <a:r>
                  <a:rPr lang="en-US" sz="28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13</m:t>
                        </m:r>
                      </m:num>
                      <m:den>
                        <m:r>
                          <a:rPr lang="en-US" sz="2800" i="1"/>
                          <m:t>21</m:t>
                        </m:r>
                      </m:den>
                    </m:f>
                  </m:oMath>
                </a14:m>
                <a:r>
                  <a:rPr lang="en-US" sz="2800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2800" dirty="0"/>
                  <a:t>  </a:t>
                </a:r>
              </a:p>
              <a:p>
                <a:pPr marL="514350" indent="-514350">
                  <a:buFont typeface="+mj-lt"/>
                  <a:buAutoNum type="arabicPeriod" startAt="5"/>
                </a:pPr>
                <a:endParaRPr lang="en-US" sz="2800" dirty="0"/>
              </a:p>
              <a:p>
                <a:pPr marL="514350" indent="-514350">
                  <a:buFont typeface="+mj-lt"/>
                  <a:buAutoNum type="arabicPeriod" startAt="5"/>
                </a:pPr>
                <a:r>
                  <a:rPr lang="en-US" sz="2800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12</m:t>
                        </m:r>
                      </m:num>
                      <m:den>
                        <m:r>
                          <a:rPr lang="en-US" sz="2800" i="1"/>
                          <m:t>21</m:t>
                        </m:r>
                      </m:den>
                    </m:f>
                  </m:oMath>
                </a14:m>
                <a:r>
                  <a:rPr lang="en-US" sz="28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3</m:t>
                        </m:r>
                      </m:num>
                      <m:den>
                        <m:r>
                          <a:rPr lang="en-US" sz="2800" i="1"/>
                          <m:t>8</m:t>
                        </m:r>
                      </m:den>
                    </m:f>
                  </m:oMath>
                </a14:m>
                <a:r>
                  <a:rPr lang="en-US" sz="2800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2800" dirty="0"/>
                  <a:t>  </a:t>
                </a:r>
              </a:p>
              <a:p>
                <a:pPr marL="514350" indent="-514350">
                  <a:buFont typeface="+mj-lt"/>
                  <a:buAutoNum type="arabicPeriod" startAt="5"/>
                </a:pPr>
                <a:endParaRPr lang="en-US" sz="2800" dirty="0"/>
              </a:p>
              <a:p>
                <a:pPr marL="514350" indent="-514350">
                  <a:buFont typeface="+mj-lt"/>
                  <a:buAutoNum type="arabicPeriod" startAt="5"/>
                </a:pPr>
                <a:r>
                  <a:rPr lang="en-US" sz="2800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35</m:t>
                        </m:r>
                      </m:num>
                      <m:den>
                        <m:r>
                          <a:rPr lang="en-US" sz="2800" i="1"/>
                          <m:t>39</m:t>
                        </m:r>
                      </m:den>
                    </m:f>
                  </m:oMath>
                </a14:m>
                <a:r>
                  <a:rPr lang="en-US" sz="28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/>
                        </m:ctrlPr>
                      </m:fPr>
                      <m:num>
                        <m:r>
                          <a:rPr lang="en-US" sz="2800" i="1"/>
                          <m:t>3</m:t>
                        </m:r>
                      </m:num>
                      <m:den>
                        <m:r>
                          <a:rPr lang="en-US" sz="2800" i="1"/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 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3600" dirty="0"/>
                  <a:t>  x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/>
                        </m:ctrlPr>
                      </m:fPr>
                      <m:num/>
                      <m:den/>
                    </m:f>
                  </m:oMath>
                </a14:m>
                <a:r>
                  <a:rPr lang="en-US" sz="2800" dirty="0"/>
                  <a:t>  </a:t>
                </a: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1EBF20-CA58-46AD-A261-7B9B4CDBC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62" y="1260766"/>
                <a:ext cx="5652655" cy="5053306"/>
              </a:xfrm>
              <a:prstGeom prst="rect">
                <a:avLst/>
              </a:prstGeom>
              <a:blipFill>
                <a:blip r:embed="rId3"/>
                <a:stretch>
                  <a:fillRect l="-2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75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ultiplying Fractions by Whole Numbers Explained! - YouTube">
            <a:extLst>
              <a:ext uri="{FF2B5EF4-FFF2-40B4-BE49-F238E27FC236}">
                <a16:creationId xmlns:a16="http://schemas.microsoft.com/office/drawing/2014/main" id="{DDF3081D-3758-4E9C-835C-71E1A6F832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03"/>
          <a:stretch/>
        </p:blipFill>
        <p:spPr bwMode="auto">
          <a:xfrm>
            <a:off x="457199" y="220409"/>
            <a:ext cx="6345383" cy="191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ultiplying Fractions by Whole Numbers Explained! - YouTube">
            <a:extLst>
              <a:ext uri="{FF2B5EF4-FFF2-40B4-BE49-F238E27FC236}">
                <a16:creationId xmlns:a16="http://schemas.microsoft.com/office/drawing/2014/main" id="{2BC0A25A-581C-4F2F-A3B1-51A635E16D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62"/>
          <a:stretch/>
        </p:blipFill>
        <p:spPr bwMode="auto">
          <a:xfrm>
            <a:off x="3948546" y="4527021"/>
            <a:ext cx="8243454" cy="174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520C69-E803-44A0-A1DF-1723C71F8882}"/>
              </a:ext>
            </a:extLst>
          </p:cNvPr>
          <p:cNvSpPr txBox="1"/>
          <p:nvPr/>
        </p:nvSpPr>
        <p:spPr>
          <a:xfrm>
            <a:off x="553307" y="2208630"/>
            <a:ext cx="62492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Franklin Gothic Medium Cond" panose="020B0606030402020204" pitchFamily="34" charset="0"/>
              </a:rPr>
              <a:t>     Steps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Write the whole number as a fraction over 1.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Multiply numerators by numerators.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Multiply denominators by denominators.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Franklin Gothic Medium Cond" panose="020B0606030402020204" pitchFamily="34" charset="0"/>
              </a:rPr>
              <a:t>Simplify if necessary.</a:t>
            </a:r>
          </a:p>
        </p:txBody>
      </p:sp>
      <p:pic>
        <p:nvPicPr>
          <p:cNvPr id="8" name="Picture 6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53BAB176-39C7-4888-B759-F02BD7CE7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1" r="65161" b="75116"/>
          <a:stretch/>
        </p:blipFill>
        <p:spPr bwMode="auto">
          <a:xfrm>
            <a:off x="6417350" y="3686492"/>
            <a:ext cx="770463" cy="84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6DE009EE-3960-43C8-B39A-42F4E45360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73" r="33633" b="74927"/>
          <a:stretch/>
        </p:blipFill>
        <p:spPr bwMode="auto">
          <a:xfrm>
            <a:off x="8035447" y="3688822"/>
            <a:ext cx="789709" cy="83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570B1475-2387-4451-A99F-04C3A8BD61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71" t="1436" r="4572" b="74875"/>
          <a:stretch/>
        </p:blipFill>
        <p:spPr bwMode="auto">
          <a:xfrm>
            <a:off x="8099330" y="5949045"/>
            <a:ext cx="775855" cy="78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Black Circle Class Numbers 1-31- EDITABLE | Printable calendar numbers,  Calendar numbers, Printable circles">
            <a:extLst>
              <a:ext uri="{FF2B5EF4-FFF2-40B4-BE49-F238E27FC236}">
                <a16:creationId xmlns:a16="http://schemas.microsoft.com/office/drawing/2014/main" id="{59023A8C-72D0-4B67-8355-760C2DA964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82" r="65028" b="52392"/>
          <a:stretch/>
        </p:blipFill>
        <p:spPr bwMode="auto">
          <a:xfrm>
            <a:off x="10665835" y="3851571"/>
            <a:ext cx="902710" cy="73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768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E662-E1E7-4DBE-918E-01F5C3712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 Cond" panose="020B0606030402020204" pitchFamily="34" charset="0"/>
              </a:rPr>
              <a:t>Got It?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D62C8E-B0C7-4E25-8C29-A0CCF279E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171402" cy="144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7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35A3-04EB-4CB7-8A4D-3B74C793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0"/>
            <a:ext cx="10515600" cy="1325563"/>
          </a:xfrm>
        </p:spPr>
        <p:txBody>
          <a:bodyPr/>
          <a:lstStyle/>
          <a:p>
            <a:r>
              <a:rPr lang="en-US" dirty="0">
                <a:latin typeface="Franklin Gothic Medium Cond" panose="020B0606030402020204" pitchFamily="34" charset="0"/>
              </a:rPr>
              <a:t>Word Problems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71718-02EE-4004-B30B-5E956F30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91" y="10774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Franklin Gothic Medium Cond" panose="020B0606030402020204" pitchFamily="34" charset="0"/>
              </a:rPr>
              <a:t>In word problems, if you see the word </a:t>
            </a:r>
            <a:r>
              <a:rPr lang="en-US" sz="4400" dirty="0">
                <a:highlight>
                  <a:srgbClr val="FFFF00"/>
                </a:highlight>
                <a:latin typeface="Franklin Gothic Medium Cond" panose="020B0606030402020204" pitchFamily="34" charset="0"/>
              </a:rPr>
              <a:t>“of” </a:t>
            </a:r>
            <a:r>
              <a:rPr lang="en-US" dirty="0">
                <a:highlight>
                  <a:srgbClr val="FFFF00"/>
                </a:highlight>
                <a:latin typeface="Franklin Gothic Medium Cond" panose="020B0606030402020204" pitchFamily="34" charset="0"/>
              </a:rPr>
              <a:t>after a fraction, it means multiply. </a:t>
            </a:r>
          </a:p>
          <a:p>
            <a:pPr marL="0" indent="0">
              <a:buNone/>
            </a:pPr>
            <a:endParaRPr lang="en-US" dirty="0">
              <a:latin typeface="Franklin Gothic Medium Cond" panose="020B06060304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9DA68F-DD5C-4785-81AE-AE70B290F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731" y="1943526"/>
            <a:ext cx="9880888" cy="43253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C98F45-C88B-4CFF-B160-B6FEA7EF1AA1}"/>
              </a:ext>
            </a:extLst>
          </p:cNvPr>
          <p:cNvSpPr txBox="1"/>
          <p:nvPr/>
        </p:nvSpPr>
        <p:spPr>
          <a:xfrm>
            <a:off x="2299855" y="1842652"/>
            <a:ext cx="4114800" cy="769441"/>
          </a:xfrm>
          <a:prstGeom prst="rect">
            <a:avLst/>
          </a:prstGeom>
          <a:solidFill>
            <a:srgbClr val="FF66CC">
              <a:alpha val="40784"/>
            </a:srgbClr>
          </a:solidFill>
        </p:spPr>
        <p:txBody>
          <a:bodyPr wrap="square" rtlCol="0">
            <a:sp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698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35A3-04EB-4CB7-8A4D-3B74C793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0"/>
            <a:ext cx="10515600" cy="1325563"/>
          </a:xfrm>
        </p:spPr>
        <p:txBody>
          <a:bodyPr/>
          <a:lstStyle/>
          <a:p>
            <a:r>
              <a:rPr lang="en-US" dirty="0">
                <a:latin typeface="Franklin Gothic Medium Cond" panose="020B0606030402020204" pitchFamily="34" charset="0"/>
              </a:rPr>
              <a:t>Got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71718-02EE-4004-B30B-5E956F30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91" y="10774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Franklin Gothic Medium Cond" panose="020B0606030402020204" pitchFamily="34" charset="0"/>
              </a:rPr>
              <a:t>The bleachers at a football game are 7/8 full, and ½ of the fans in the bleachers are rooting for the home team. What fraction of the bleachers are filled with home team fans?</a:t>
            </a:r>
          </a:p>
        </p:txBody>
      </p:sp>
    </p:spTree>
    <p:extLst>
      <p:ext uri="{BB962C8B-B14F-4D97-AF65-F5344CB8AC3E}">
        <p14:creationId xmlns:p14="http://schemas.microsoft.com/office/powerpoint/2010/main" val="253607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267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Franklin Gothic Medium Cond</vt:lpstr>
      <vt:lpstr>Office Theme</vt:lpstr>
      <vt:lpstr>PowerPoint Presentation</vt:lpstr>
      <vt:lpstr>PowerPoint Presentation</vt:lpstr>
      <vt:lpstr>Got it?</vt:lpstr>
      <vt:lpstr>PowerPoint Presentation</vt:lpstr>
      <vt:lpstr>Let’s Practice!</vt:lpstr>
      <vt:lpstr>PowerPoint Presentation</vt:lpstr>
      <vt:lpstr>Got It?</vt:lpstr>
      <vt:lpstr>Word Problems </vt:lpstr>
      <vt:lpstr>Got It?</vt:lpstr>
      <vt:lpstr>Partner Practice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Stefanie Lange</dc:creator>
  <cp:lastModifiedBy>Stefanie Lange</cp:lastModifiedBy>
  <cp:revision>9</cp:revision>
  <dcterms:created xsi:type="dcterms:W3CDTF">2020-10-21T12:19:06Z</dcterms:created>
  <dcterms:modified xsi:type="dcterms:W3CDTF">2020-10-21T14:27:38Z</dcterms:modified>
</cp:coreProperties>
</file>