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7" r:id="rId5"/>
    <p:sldId id="268" r:id="rId6"/>
    <p:sldId id="263" r:id="rId7"/>
    <p:sldId id="260" r:id="rId8"/>
    <p:sldId id="269" r:id="rId9"/>
    <p:sldId id="27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441" autoAdjust="0"/>
    <p:restoredTop sz="94660"/>
  </p:normalViewPr>
  <p:slideViewPr>
    <p:cSldViewPr snapToGrid="0">
      <p:cViewPr>
        <p:scale>
          <a:sx n="49" d="100"/>
          <a:sy n="49" d="100"/>
        </p:scale>
        <p:origin x="62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0A0D-DF96-4A1A-A743-86488144C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B74BC-2D36-4B2F-9C8C-476F61D72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E9622-5EE2-4D90-A47D-839B620E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97AC2-4FCC-4F73-A84E-605AC88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1D916-90DC-4ED5-9644-F10F4017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3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F442-A3F4-40F9-A323-F7FDD1AD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56D7D-050B-4351-A4EE-141445758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E9266-EC53-4CA4-9CD9-B690FFC7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5B467-4306-4FC1-9839-3501A253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374D-57B5-42E3-8553-2F97BB1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120F5A-0E59-4944-A3D7-6F18389FB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6EE59-7B8E-4CA1-BD93-6039DD160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0791E-2248-4CB3-9788-D348466C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2AD4-6974-4696-851E-6A8DA104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4A153-3CBD-4F7A-8709-154F8B52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6C75-8C7C-4246-82BE-04C3CEC2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80F0E-CEDB-49FD-A0EC-3BDD05F6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D947-A3E7-4A47-9601-CCB4507F1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864B9-B2E3-4188-9973-BAB5961C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F511F-B092-4B54-B796-EAD178B3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0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0C94-5ACC-4525-BB9D-5CCEEFD4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81EB0-D4A0-453B-9BE4-FF7FF3297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42773-7EDA-408E-AB56-5D9BF633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88780-9FC3-4AB5-BCC5-AC183A21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2820-CB25-4FBA-90FC-3B16B7AB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D9D4-89FA-4BAC-937F-6A2E76CA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1BB54-BF80-4C62-AA8C-CAC08479A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C3F56-EC52-4C4B-9EF3-C725253C2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A5C71-EC69-4F7B-B955-CBD15DA8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0DB75-2973-4AAC-9C31-92DA4F41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D0F67-EB22-4FA2-9790-1DE59AA5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D03B-8A57-410B-BAE0-93FF8506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4DCD-9544-4A61-A0C3-B14E86F77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DE99-BEA1-4102-9808-7EDA50425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1DD80-868D-4803-906F-89ED1135F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4BA2C-F071-4CFA-8390-4BEF012A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7F775-C421-42C3-99AB-BC777EBC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8D418-ACD1-419E-A8AA-EC3BEBC2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D3D1FD-7B78-4088-B790-5AD4C46A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0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F2B2-CD71-4D9B-B1F9-22B1C659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2E164-C985-4407-9414-3B440E9A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8098E-1E79-4514-901A-BF709D08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58E2-7940-469F-A894-F9FBB010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CD4D0-46B1-46A3-8886-F56C62B8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CD364-8EB7-4275-8901-CC1B4581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BE071-7352-4D3B-A4A2-5E989B88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1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9288-CF26-425E-9AC7-BB6B18A4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946C6-4242-4AD8-9146-5D0306B92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DF8DD-DC7A-42A8-973F-0C41DC4B8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7DA0A-E2A2-486A-BBC7-E21BD267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AA645-70F3-4FE6-B1CF-1AA2CFB6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61636-ED11-4441-8AF3-75A46611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3258-067D-48D7-83D0-35F25DA9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23699-45A7-4267-A297-2D7E51FE4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D053C-C1ED-4212-9B46-221F5C6E8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A2F5F-C0DB-4C40-A713-E72B048F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C7992-991A-4EBF-B38A-0B1A3374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0E1F2-84AC-4E77-9DB0-0A2DC9D3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16861-F2F0-4B30-A29E-E2BD4696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B6E26-6233-4743-9D99-06200CCEA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59D23-80DE-44C7-95BC-9727E3CF5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35A3-95C6-43CB-A69D-EF8697F2C62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D4873-6435-4263-8718-453CAEA78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A9B52-9DED-4A3D-80A6-5A879B9C9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Premium Photo | Halloween pumpkin, jack o lantern, halloween decoration  background">
            <a:extLst>
              <a:ext uri="{FF2B5EF4-FFF2-40B4-BE49-F238E27FC236}">
                <a16:creationId xmlns:a16="http://schemas.microsoft.com/office/drawing/2014/main" id="{35BD1821-6CA5-4370-8B82-8D631BE7F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53" y="-140381"/>
            <a:ext cx="12443097" cy="69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C06A0D-9C73-40EF-8E4C-F22B1E7F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6" y="-6289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Subtracting Mixed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513D-8105-4B9F-AF7B-4084970F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65895" y="1030120"/>
            <a:ext cx="9089571" cy="435133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 can subtract mixed numbers.</a:t>
            </a:r>
          </a:p>
          <a:p>
            <a:pPr marL="0" indent="0">
              <a:buNone/>
            </a:pP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48" name="Picture 8" descr="29 Hilarious Halloween Memes That Perfectly Sum Up Parenting | Halloween  quotes funny, Halloween quotes, Halloween funny">
            <a:extLst>
              <a:ext uri="{FF2B5EF4-FFF2-40B4-BE49-F238E27FC236}">
                <a16:creationId xmlns:a16="http://schemas.microsoft.com/office/drawing/2014/main" id="{5A2C485F-FEF0-47EA-A84A-C11FEB918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"/>
          <a:stretch/>
        </p:blipFill>
        <p:spPr bwMode="auto">
          <a:xfrm>
            <a:off x="0" y="2645923"/>
            <a:ext cx="5608959" cy="39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A3C0-B75C-42EA-AEF6-455FFD5D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365125"/>
            <a:ext cx="11712102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Partner Practice &amp; Homework Time!</a:t>
            </a:r>
          </a:p>
        </p:txBody>
      </p:sp>
      <p:pic>
        <p:nvPicPr>
          <p:cNvPr id="11268" name="Picture 4" descr="45 Of The Funniest Halloween Memes Of All Time">
            <a:extLst>
              <a:ext uri="{FF2B5EF4-FFF2-40B4-BE49-F238E27FC236}">
                <a16:creationId xmlns:a16="http://schemas.microsoft.com/office/drawing/2014/main" id="{58A51A09-78F2-4E0C-91AC-0DE03BB41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54" y="1852494"/>
            <a:ext cx="4848529" cy="349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49D8B2-BFDB-4833-A5F4-37AEA20F76AA}"/>
              </a:ext>
            </a:extLst>
          </p:cNvPr>
          <p:cNvSpPr txBox="1">
            <a:spLocks/>
          </p:cNvSpPr>
          <p:nvPr/>
        </p:nvSpPr>
        <p:spPr>
          <a:xfrm>
            <a:off x="601494" y="1690688"/>
            <a:ext cx="62467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Remember: 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Each of you needs to solve every problem.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If you are stuck and can’t figure it out together, ask for help!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Once you are checked you may start on homework.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Homework: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Horse Riddle Worksheet</a:t>
            </a:r>
          </a:p>
        </p:txBody>
      </p:sp>
    </p:spTree>
    <p:extLst>
      <p:ext uri="{BB962C8B-B14F-4D97-AF65-F5344CB8AC3E}">
        <p14:creationId xmlns:p14="http://schemas.microsoft.com/office/powerpoint/2010/main" val="391451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2F35-578D-41DF-882C-A02A40716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82" y="235670"/>
            <a:ext cx="11984182" cy="8311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do I SUBTRACT mixed numbers?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2BFFA7-1B8A-465C-A45D-0AE16A8F0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74099"/>
              </p:ext>
            </p:extLst>
          </p:nvPr>
        </p:nvGraphicFramePr>
        <p:xfrm>
          <a:off x="1007759" y="1364671"/>
          <a:ext cx="10840529" cy="464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0529">
                  <a:extLst>
                    <a:ext uri="{9D8B030D-6E8A-4147-A177-3AD203B41FA5}">
                      <a16:colId xmlns:a16="http://schemas.microsoft.com/office/drawing/2014/main" val="1788976996"/>
                    </a:ext>
                  </a:extLst>
                </a:gridCol>
              </a:tblGrid>
              <a:tr h="2701738">
                <a:tc>
                  <a:txBody>
                    <a:bodyPr/>
                    <a:lstStyle/>
                    <a:p>
                      <a:r>
                        <a:rPr lang="en-US" sz="2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Steps to Solve: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 the mixed numbers to </a:t>
                      </a:r>
                      <a:r>
                        <a:rPr lang="en-US" sz="35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improper fractions </a:t>
                      </a: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multiplying the denominator by the whole number, and then </a:t>
                      </a:r>
                      <a:r>
                        <a:rPr lang="en-US" sz="35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product to the numerator.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the LCM of the </a:t>
                      </a:r>
                      <a:r>
                        <a:rPr lang="en-US" sz="35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denominators</a:t>
                      </a: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an </a:t>
                      </a:r>
                      <a:r>
                        <a:rPr lang="en-US" sz="35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equivalent</a:t>
                      </a: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fraction for each.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Subtract the </a:t>
                      </a:r>
                      <a:r>
                        <a:rPr lang="en-US" sz="35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numerators</a:t>
                      </a: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en-US" sz="35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</a:t>
                      </a: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your improper fraction to a mixed number.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35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Simplify </a:t>
                      </a: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answer. </a:t>
                      </a:r>
                      <a:r>
                        <a:rPr lang="en-US" sz="36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36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7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6053639" y="989978"/>
                <a:ext cx="1354283" cy="295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600" b="0" i="0" dirty="0">
                    <a:latin typeface="Cambria Math" panose="02040503050406030204" pitchFamily="18" charset="0"/>
                  </a:rPr>
                  <a:t>-</a:t>
                </a:r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639" y="989978"/>
                <a:ext cx="1354283" cy="2955233"/>
              </a:xfrm>
              <a:prstGeom prst="rect">
                <a:avLst/>
              </a:prstGeom>
              <a:blipFill>
                <a:blip r:embed="rId3"/>
                <a:stretch>
                  <a:fillRect l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245160" y="3988233"/>
                <a:ext cx="7394828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3+9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1+2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500" i="1" dirty="0">
                  <a:latin typeface="Cambria Math" panose="02040503050406030204" pitchFamily="18" charset="0"/>
                </a:endParaRPr>
              </a:p>
              <a:p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7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7200" dirty="0">
                  <a:latin typeface="Cambria Math" panose="02040503050406030204" pitchFamily="18" charset="0"/>
                </a:endParaRPr>
              </a:p>
              <a:p>
                <a:endParaRPr lang="en-US" sz="7200" dirty="0"/>
              </a:p>
            </p:txBody>
          </p:sp>
        </mc:Choice>
        <mc:Fallback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5160" y="3988233"/>
                <a:ext cx="7394828" cy="2862984"/>
              </a:xfrm>
              <a:prstGeom prst="rect">
                <a:avLst/>
              </a:prstGeom>
              <a:blipFill>
                <a:blip r:embed="rId4"/>
                <a:stretch>
                  <a:fillRect t="-10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/>
              <p:nvPr/>
            </p:nvSpPr>
            <p:spPr>
              <a:xfrm>
                <a:off x="7521769" y="4206170"/>
                <a:ext cx="1675572" cy="2529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769" y="4206170"/>
                <a:ext cx="1675572" cy="2529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7891688" y="4123223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 #1: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AFAE86-0C30-4956-8E29-86F6B258F7B3}"/>
                  </a:ext>
                </a:extLst>
              </p:cNvPr>
              <p:cNvSpPr/>
              <p:nvPr/>
            </p:nvSpPr>
            <p:spPr>
              <a:xfrm>
                <a:off x="7691939" y="942353"/>
                <a:ext cx="1354283" cy="3012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600" b="0" i="0" dirty="0">
                    <a:latin typeface="Cambria Math" panose="02040503050406030204" pitchFamily="18" charset="0"/>
                  </a:rPr>
                  <a:t>-</a:t>
                </a:r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AFAE86-0C30-4956-8E29-86F6B258F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939" y="942353"/>
                <a:ext cx="1354283" cy="3012363"/>
              </a:xfrm>
              <a:prstGeom prst="rect">
                <a:avLst/>
              </a:prstGeom>
              <a:blipFill>
                <a:blip r:embed="rId6"/>
                <a:stretch>
                  <a:fillRect l="-13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34EF26-8BD8-49AE-AF9D-714B60F31175}"/>
                  </a:ext>
                </a:extLst>
              </p:cNvPr>
              <p:cNvSpPr/>
              <p:nvPr/>
            </p:nvSpPr>
            <p:spPr>
              <a:xfrm>
                <a:off x="8692824" y="4230542"/>
                <a:ext cx="2108526" cy="2946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/>
                  <a:t>=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5400" b="0" i="1" dirty="0">
                  <a:latin typeface="Cambria Math" panose="02040503050406030204" pitchFamily="18" charset="0"/>
                </a:endParaRPr>
              </a:p>
              <a:p>
                <a:endParaRPr lang="en-US" sz="5400" b="0" i="1" dirty="0">
                  <a:latin typeface="Cambria Math" panose="02040503050406030204" pitchFamily="18" charset="0"/>
                </a:endParaRPr>
              </a:p>
              <a:p>
                <a:endParaRPr lang="en-US" sz="5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34EF26-8BD8-49AE-AF9D-714B60F31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824" y="4230542"/>
                <a:ext cx="2108526" cy="2946512"/>
              </a:xfrm>
              <a:prstGeom prst="rect">
                <a:avLst/>
              </a:prstGeom>
              <a:blipFill>
                <a:blip r:embed="rId7"/>
                <a:stretch>
                  <a:fillRect l="-17630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B80E85-2291-4E17-9B99-0B045F81CAE4}"/>
                  </a:ext>
                </a:extLst>
              </p:cNvPr>
              <p:cNvSpPr/>
              <p:nvPr/>
            </p:nvSpPr>
            <p:spPr>
              <a:xfrm>
                <a:off x="10189222" y="4240067"/>
                <a:ext cx="2879078" cy="2927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/>
                  <a:t>=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400" b="0" i="1" dirty="0">
                  <a:latin typeface="Cambria Math" panose="02040503050406030204" pitchFamily="18" charset="0"/>
                </a:endParaRPr>
              </a:p>
              <a:p>
                <a:endParaRPr lang="en-US" sz="5400" b="0" i="1" dirty="0">
                  <a:latin typeface="Cambria Math" panose="02040503050406030204" pitchFamily="18" charset="0"/>
                </a:endParaRPr>
              </a:p>
              <a:p>
                <a:endParaRPr lang="en-US" sz="5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B80E85-2291-4E17-9B99-0B045F81C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222" y="4240067"/>
                <a:ext cx="2879078" cy="2927725"/>
              </a:xfrm>
              <a:prstGeom prst="rect">
                <a:avLst/>
              </a:prstGeom>
              <a:blipFill>
                <a:blip r:embed="rId8"/>
                <a:stretch>
                  <a:fillRect l="-12685" t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F9DDD1-8DB2-401D-A14B-72E4E6CB959A}"/>
              </a:ext>
            </a:extLst>
          </p:cNvPr>
          <p:cNvCxnSpPr>
            <a:cxnSpLocks/>
          </p:cNvCxnSpPr>
          <p:nvPr/>
        </p:nvCxnSpPr>
        <p:spPr>
          <a:xfrm>
            <a:off x="6398168" y="411103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bee sting pumpkin carving idea - funny jack-o-lantern | Pumpkin decorating  contest, Pumpkin decorating, Pumpkin carving">
            <a:extLst>
              <a:ext uri="{FF2B5EF4-FFF2-40B4-BE49-F238E27FC236}">
                <a16:creationId xmlns:a16="http://schemas.microsoft.com/office/drawing/2014/main" id="{57591E44-EB66-4DE5-B489-C1CB76DE1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8426" r="16310"/>
          <a:stretch/>
        </p:blipFill>
        <p:spPr bwMode="auto">
          <a:xfrm>
            <a:off x="9197341" y="309808"/>
            <a:ext cx="2769388" cy="29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" grpId="0"/>
      <p:bldP spid="16" grpId="0"/>
      <p:bldP spid="14" grpId="0"/>
      <p:bldP spid="11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−5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6053639" y="989978"/>
                <a:ext cx="1354283" cy="295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600" b="0" i="0" dirty="0">
                    <a:latin typeface="Cambria Math" panose="02040503050406030204" pitchFamily="18" charset="0"/>
                  </a:rPr>
                  <a:t>-</a:t>
                </a:r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639" y="989978"/>
                <a:ext cx="1354283" cy="2955233"/>
              </a:xfrm>
              <a:prstGeom prst="rect">
                <a:avLst/>
              </a:prstGeom>
              <a:blipFill>
                <a:blip r:embed="rId3"/>
                <a:stretch>
                  <a:fillRect l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245160" y="3988233"/>
                <a:ext cx="7394828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8+4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5+1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500" i="1" dirty="0">
                  <a:latin typeface="Cambria Math" panose="02040503050406030204" pitchFamily="18" charset="0"/>
                </a:endParaRPr>
              </a:p>
              <a:p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7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7200" dirty="0">
                  <a:latin typeface="Cambria Math" panose="02040503050406030204" pitchFamily="18" charset="0"/>
                </a:endParaRPr>
              </a:p>
              <a:p>
                <a:endParaRPr lang="en-US" sz="7200" dirty="0"/>
              </a:p>
            </p:txBody>
          </p:sp>
        </mc:Choice>
        <mc:Fallback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5160" y="3988233"/>
                <a:ext cx="7394828" cy="2862984"/>
              </a:xfrm>
              <a:prstGeom prst="rect">
                <a:avLst/>
              </a:prstGeom>
              <a:blipFill>
                <a:blip r:embed="rId4"/>
                <a:stretch>
                  <a:fillRect t="-10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/>
              <p:nvPr/>
            </p:nvSpPr>
            <p:spPr>
              <a:xfrm>
                <a:off x="7521769" y="4206170"/>
                <a:ext cx="1675572" cy="2529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769" y="4206170"/>
                <a:ext cx="1675572" cy="2529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7891688" y="4123223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Practice #1: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AFAE86-0C30-4956-8E29-86F6B258F7B3}"/>
                  </a:ext>
                </a:extLst>
              </p:cNvPr>
              <p:cNvSpPr/>
              <p:nvPr/>
            </p:nvSpPr>
            <p:spPr>
              <a:xfrm>
                <a:off x="7691939" y="942353"/>
                <a:ext cx="1354283" cy="3012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132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600" b="0" i="0" dirty="0">
                    <a:latin typeface="Cambria Math" panose="02040503050406030204" pitchFamily="18" charset="0"/>
                  </a:rPr>
                  <a:t>-</a:t>
                </a:r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AFAE86-0C30-4956-8E29-86F6B258F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939" y="942353"/>
                <a:ext cx="1354283" cy="3012363"/>
              </a:xfrm>
              <a:prstGeom prst="rect">
                <a:avLst/>
              </a:prstGeom>
              <a:blipFill>
                <a:blip r:embed="rId6"/>
                <a:stretch>
                  <a:fillRect l="-13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34EF26-8BD8-49AE-AF9D-714B60F31175}"/>
                  </a:ext>
                </a:extLst>
              </p:cNvPr>
              <p:cNvSpPr/>
              <p:nvPr/>
            </p:nvSpPr>
            <p:spPr>
              <a:xfrm>
                <a:off x="8692824" y="4230542"/>
                <a:ext cx="2108526" cy="2946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/>
                  <a:t>=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5400" b="0" i="1" dirty="0">
                  <a:latin typeface="Cambria Math" panose="02040503050406030204" pitchFamily="18" charset="0"/>
                </a:endParaRPr>
              </a:p>
              <a:p>
                <a:endParaRPr lang="en-US" sz="5400" b="0" i="1" dirty="0">
                  <a:latin typeface="Cambria Math" panose="02040503050406030204" pitchFamily="18" charset="0"/>
                </a:endParaRPr>
              </a:p>
              <a:p>
                <a:endParaRPr lang="en-US" sz="5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34EF26-8BD8-49AE-AF9D-714B60F31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824" y="4230542"/>
                <a:ext cx="2108526" cy="2946512"/>
              </a:xfrm>
              <a:prstGeom prst="rect">
                <a:avLst/>
              </a:prstGeom>
              <a:blipFill>
                <a:blip r:embed="rId7"/>
                <a:stretch>
                  <a:fillRect l="-17630"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F9DDD1-8DB2-401D-A14B-72E4E6CB959A}"/>
              </a:ext>
            </a:extLst>
          </p:cNvPr>
          <p:cNvCxnSpPr>
            <a:cxnSpLocks/>
          </p:cNvCxnSpPr>
          <p:nvPr/>
        </p:nvCxnSpPr>
        <p:spPr>
          <a:xfrm>
            <a:off x="6398168" y="411103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2" name="Picture 2" descr="Amazon.com : Cranky Devil Cat Avanti Funny Halloween Card : Office Products">
            <a:extLst>
              <a:ext uri="{FF2B5EF4-FFF2-40B4-BE49-F238E27FC236}">
                <a16:creationId xmlns:a16="http://schemas.microsoft.com/office/drawing/2014/main" id="{B10AFC33-D99E-4C9A-98DB-83B3274F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59" y="242954"/>
            <a:ext cx="2566638" cy="36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" grpId="0"/>
      <p:bldP spid="16" grpId="0"/>
      <p:bldP spid="14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9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6053639" y="989978"/>
                <a:ext cx="1354283" cy="295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600" b="0" i="0" dirty="0">
                    <a:latin typeface="Cambria Math" panose="02040503050406030204" pitchFamily="18" charset="0"/>
                  </a:rPr>
                  <a:t>-</a:t>
                </a:r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639" y="989978"/>
                <a:ext cx="1354283" cy="2955233"/>
              </a:xfrm>
              <a:prstGeom prst="rect">
                <a:avLst/>
              </a:prstGeom>
              <a:blipFill>
                <a:blip r:embed="rId3"/>
                <a:stretch>
                  <a:fillRect l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245160" y="3988233"/>
                <a:ext cx="7394828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9+5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2+3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500" i="1" dirty="0">
                  <a:latin typeface="Cambria Math" panose="02040503050406030204" pitchFamily="18" charset="0"/>
                </a:endParaRPr>
              </a:p>
              <a:p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59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7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7200" dirty="0">
                  <a:latin typeface="Cambria Math" panose="02040503050406030204" pitchFamily="18" charset="0"/>
                </a:endParaRPr>
              </a:p>
              <a:p>
                <a:endParaRPr lang="en-US" sz="7200" dirty="0"/>
              </a:p>
            </p:txBody>
          </p:sp>
        </mc:Choice>
        <mc:Fallback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5160" y="3988233"/>
                <a:ext cx="7394828" cy="2862984"/>
              </a:xfrm>
              <a:prstGeom prst="rect">
                <a:avLst/>
              </a:prstGeom>
              <a:blipFill>
                <a:blip r:embed="rId4"/>
                <a:stretch>
                  <a:fillRect t="-10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/>
              <p:nvPr/>
            </p:nvSpPr>
            <p:spPr>
              <a:xfrm>
                <a:off x="7521769" y="4206170"/>
                <a:ext cx="1675572" cy="2529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217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769" y="4206170"/>
                <a:ext cx="1675572" cy="2529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7891688" y="4123223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Practice #2: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AFAE86-0C30-4956-8E29-86F6B258F7B3}"/>
                  </a:ext>
                </a:extLst>
              </p:cNvPr>
              <p:cNvSpPr/>
              <p:nvPr/>
            </p:nvSpPr>
            <p:spPr>
              <a:xfrm>
                <a:off x="7691939" y="942353"/>
                <a:ext cx="1354283" cy="3012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295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600" b="0" i="0" dirty="0">
                    <a:latin typeface="Cambria Math" panose="02040503050406030204" pitchFamily="18" charset="0"/>
                  </a:rPr>
                  <a:t>-</a:t>
                </a:r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AFAE86-0C30-4956-8E29-86F6B258F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939" y="942353"/>
                <a:ext cx="1354283" cy="3012363"/>
              </a:xfrm>
              <a:prstGeom prst="rect">
                <a:avLst/>
              </a:prstGeom>
              <a:blipFill>
                <a:blip r:embed="rId6"/>
                <a:stretch>
                  <a:fillRect l="-13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34EF26-8BD8-49AE-AF9D-714B60F31175}"/>
                  </a:ext>
                </a:extLst>
              </p:cNvPr>
              <p:cNvSpPr/>
              <p:nvPr/>
            </p:nvSpPr>
            <p:spPr>
              <a:xfrm>
                <a:off x="8692824" y="4230542"/>
                <a:ext cx="2108526" cy="2946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/>
                  <a:t>=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5400" b="0" i="1" dirty="0">
                  <a:latin typeface="Cambria Math" panose="02040503050406030204" pitchFamily="18" charset="0"/>
                </a:endParaRPr>
              </a:p>
              <a:p>
                <a:endParaRPr lang="en-US" sz="5400" b="0" i="1" dirty="0">
                  <a:latin typeface="Cambria Math" panose="02040503050406030204" pitchFamily="18" charset="0"/>
                </a:endParaRPr>
              </a:p>
              <a:p>
                <a:endParaRPr lang="en-US" sz="5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34EF26-8BD8-49AE-AF9D-714B60F31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824" y="4230542"/>
                <a:ext cx="2108526" cy="2946512"/>
              </a:xfrm>
              <a:prstGeom prst="rect">
                <a:avLst/>
              </a:prstGeom>
              <a:blipFill>
                <a:blip r:embed="rId7"/>
                <a:stretch>
                  <a:fillRect l="-17630"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F9DDD1-8DB2-401D-A14B-72E4E6CB959A}"/>
              </a:ext>
            </a:extLst>
          </p:cNvPr>
          <p:cNvCxnSpPr>
            <a:cxnSpLocks/>
          </p:cNvCxnSpPr>
          <p:nvPr/>
        </p:nvCxnSpPr>
        <p:spPr>
          <a:xfrm>
            <a:off x="6398168" y="411103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38" name="Picture 2" descr="200+ Best Funny Halloween Stuff images | funny, halloween funny, bones funny">
            <a:extLst>
              <a:ext uri="{FF2B5EF4-FFF2-40B4-BE49-F238E27FC236}">
                <a16:creationId xmlns:a16="http://schemas.microsoft.com/office/drawing/2014/main" id="{08F75390-924A-4E7E-A06A-1674560F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78" y="205488"/>
            <a:ext cx="2896309" cy="35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" grpId="0"/>
      <p:bldP spid="16" grpId="0"/>
      <p:bldP spid="14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2F35-578D-41DF-882C-A02A40716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82" y="796781"/>
            <a:ext cx="11984182" cy="8311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do I use borrowing to subtract </a:t>
            </a:r>
            <a:br>
              <a:rPr lang="en-US" b="1" dirty="0"/>
            </a:br>
            <a:r>
              <a:rPr lang="en-US" b="1" dirty="0"/>
              <a:t>mixed numbers?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2BFFA7-1B8A-465C-A45D-0AE16A8F0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41929"/>
              </p:ext>
            </p:extLst>
          </p:nvPr>
        </p:nvGraphicFramePr>
        <p:xfrm>
          <a:off x="426251" y="1222297"/>
          <a:ext cx="11654913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4913">
                  <a:extLst>
                    <a:ext uri="{9D8B030D-6E8A-4147-A177-3AD203B41FA5}">
                      <a16:colId xmlns:a16="http://schemas.microsoft.com/office/drawing/2014/main" val="1788976996"/>
                    </a:ext>
                  </a:extLst>
                </a:gridCol>
              </a:tblGrid>
              <a:tr h="448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Borrowing 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 Steps to Solve: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66725" algn="l"/>
                        </a:tabLs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Borrow from the 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first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 whole number. Must go “next door” to 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borrow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 (take 1 away) from the 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whole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 number.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66725" algn="l"/>
                        </a:tabLs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Then, 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add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 the denominator and the numerator. This sum is the new numerator, keep old denominator to create new mixed number for _______ only.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66725" algn="l"/>
                        </a:tabLs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Find the LCM of the 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denominators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66725" algn="l"/>
                        </a:tabLs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Write an equivalent fraction for each.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66725" algn="l"/>
                        </a:tabLs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Subtract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 the fractions, and then subtract the whole numbers.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66725" algn="l"/>
                        </a:tabLs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Simplify your answer.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6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41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8188869" y="1068865"/>
                <a:ext cx="1399166" cy="289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1" dirty="0">
                    <a:latin typeface="Cambria Math" panose="02040503050406030204" pitchFamily="18" charset="0"/>
                  </a:rPr>
                  <a:t>--</a:t>
                </a:r>
                <a:endParaRPr lang="en-US" sz="2800" b="1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69" y="1068865"/>
                <a:ext cx="1399166" cy="2899961"/>
              </a:xfrm>
              <a:prstGeom prst="rect">
                <a:avLst/>
              </a:prstGeom>
              <a:blipFill>
                <a:blip r:embed="rId3"/>
                <a:stretch>
                  <a:fillRect l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  --</a:t>
                </a:r>
                <a:endParaRPr lang="en-US" sz="720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8188868" y="395863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/>
              <p:nvPr/>
            </p:nvSpPr>
            <p:spPr>
              <a:xfrm>
                <a:off x="9567390" y="4196915"/>
                <a:ext cx="1924954" cy="2679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=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390" y="4196915"/>
                <a:ext cx="1924954" cy="2679580"/>
              </a:xfrm>
              <a:prstGeom prst="rect">
                <a:avLst/>
              </a:prstGeom>
              <a:blipFill>
                <a:blip r:embed="rId5"/>
                <a:stretch>
                  <a:fillRect l="-14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C72724-87A8-4D63-B5E7-D34B703633F3}"/>
              </a:ext>
            </a:extLst>
          </p:cNvPr>
          <p:cNvCxnSpPr>
            <a:cxnSpLocks/>
          </p:cNvCxnSpPr>
          <p:nvPr/>
        </p:nvCxnSpPr>
        <p:spPr>
          <a:xfrm>
            <a:off x="6055268" y="3923993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07282-0E38-45D7-8346-201F052A4BA6}"/>
                  </a:ext>
                </a:extLst>
              </p:cNvPr>
              <p:cNvSpPr/>
              <p:nvPr/>
            </p:nvSpPr>
            <p:spPr>
              <a:xfrm>
                <a:off x="9722595" y="1065625"/>
                <a:ext cx="1399166" cy="289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1" dirty="0">
                    <a:latin typeface="Cambria Math" panose="02040503050406030204" pitchFamily="18" charset="0"/>
                  </a:rPr>
                  <a:t>--</a:t>
                </a:r>
                <a:endParaRPr lang="en-US" sz="2800" b="1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07282-0E38-45D7-8346-201F052A4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595" y="1065625"/>
                <a:ext cx="1399166" cy="2899961"/>
              </a:xfrm>
              <a:prstGeom prst="rect">
                <a:avLst/>
              </a:prstGeom>
              <a:blipFill>
                <a:blip r:embed="rId6"/>
                <a:stretch>
                  <a:fillRect l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ABB3F3-7E11-4037-9232-7828BB067649}"/>
              </a:ext>
            </a:extLst>
          </p:cNvPr>
          <p:cNvCxnSpPr>
            <a:cxnSpLocks/>
          </p:cNvCxnSpPr>
          <p:nvPr/>
        </p:nvCxnSpPr>
        <p:spPr>
          <a:xfrm>
            <a:off x="9722594" y="395539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20" name="Picture 4" descr="Pumpkin Wearing Mask Wrong Funny svg, Pumpkin mask svg, Pumpkin halloween  svg, Pumpkin svg, Funny Halloween svg, - Buy t-shirt designs">
            <a:extLst>
              <a:ext uri="{FF2B5EF4-FFF2-40B4-BE49-F238E27FC236}">
                <a16:creationId xmlns:a16="http://schemas.microsoft.com/office/drawing/2014/main" id="{44FB6AEB-7DC1-4D73-8D00-DA6A1E8F6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7" y="3517595"/>
            <a:ext cx="4382038" cy="32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" grpId="0"/>
      <p:bldP spid="14" grpId="0"/>
      <p:bldP spid="1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Doctor And Nurse Halloween Dog Costume â Frenchie World Shop">
            <a:extLst>
              <a:ext uri="{FF2B5EF4-FFF2-40B4-BE49-F238E27FC236}">
                <a16:creationId xmlns:a16="http://schemas.microsoft.com/office/drawing/2014/main" id="{BACEE268-D1B9-4786-BEA2-1EE04048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94" y="3067868"/>
            <a:ext cx="4023933" cy="40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8188869" y="1068865"/>
                <a:ext cx="1399166" cy="289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1" dirty="0">
                    <a:latin typeface="Cambria Math" panose="02040503050406030204" pitchFamily="18" charset="0"/>
                  </a:rPr>
                  <a:t>--</a:t>
                </a:r>
                <a:endParaRPr lang="en-US" sz="2800" b="1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69" y="1068865"/>
                <a:ext cx="1399166" cy="2899961"/>
              </a:xfrm>
              <a:prstGeom prst="rect">
                <a:avLst/>
              </a:prstGeom>
              <a:blipFill>
                <a:blip r:embed="rId3"/>
                <a:stretch>
                  <a:fillRect l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  --</a:t>
                </a:r>
                <a:endParaRPr lang="en-US" sz="720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8188868" y="395863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PRACTICE #1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/>
              <p:nvPr/>
            </p:nvSpPr>
            <p:spPr>
              <a:xfrm>
                <a:off x="9567390" y="4196915"/>
                <a:ext cx="1924954" cy="2679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=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390" y="4196915"/>
                <a:ext cx="1924954" cy="2679580"/>
              </a:xfrm>
              <a:prstGeom prst="rect">
                <a:avLst/>
              </a:prstGeom>
              <a:blipFill>
                <a:blip r:embed="rId5"/>
                <a:stretch>
                  <a:fillRect l="-14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C72724-87A8-4D63-B5E7-D34B703633F3}"/>
              </a:ext>
            </a:extLst>
          </p:cNvPr>
          <p:cNvCxnSpPr>
            <a:cxnSpLocks/>
          </p:cNvCxnSpPr>
          <p:nvPr/>
        </p:nvCxnSpPr>
        <p:spPr>
          <a:xfrm>
            <a:off x="6055268" y="3923993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07282-0E38-45D7-8346-201F052A4BA6}"/>
                  </a:ext>
                </a:extLst>
              </p:cNvPr>
              <p:cNvSpPr/>
              <p:nvPr/>
            </p:nvSpPr>
            <p:spPr>
              <a:xfrm>
                <a:off x="9722595" y="1065625"/>
                <a:ext cx="1399166" cy="289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1" dirty="0">
                    <a:latin typeface="Cambria Math" panose="02040503050406030204" pitchFamily="18" charset="0"/>
                  </a:rPr>
                  <a:t>--</a:t>
                </a:r>
                <a:endParaRPr lang="en-US" sz="2800" b="1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07282-0E38-45D7-8346-201F052A4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595" y="1065625"/>
                <a:ext cx="1399166" cy="2899961"/>
              </a:xfrm>
              <a:prstGeom prst="rect">
                <a:avLst/>
              </a:prstGeom>
              <a:blipFill>
                <a:blip r:embed="rId6"/>
                <a:stretch>
                  <a:fillRect l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ABB3F3-7E11-4037-9232-7828BB067649}"/>
              </a:ext>
            </a:extLst>
          </p:cNvPr>
          <p:cNvCxnSpPr>
            <a:cxnSpLocks/>
          </p:cNvCxnSpPr>
          <p:nvPr/>
        </p:nvCxnSpPr>
        <p:spPr>
          <a:xfrm>
            <a:off x="9722594" y="395539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CFA9B3B9-D30F-4E75-9E62-EA63317EF9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289" y="1035047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CFA9B3B9-D30F-4E75-9E62-EA63317EF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89" y="1035047"/>
                <a:ext cx="3997035" cy="2862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3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  <p:bldP spid="11" grpId="0"/>
      <p:bldP spid="1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7994316" y="1029955"/>
                <a:ext cx="1399166" cy="289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1" dirty="0">
                    <a:latin typeface="Cambria Math" panose="02040503050406030204" pitchFamily="18" charset="0"/>
                  </a:rPr>
                  <a:t>--</a:t>
                </a:r>
                <a:endParaRPr lang="en-US" sz="2800" b="1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316" y="1029955"/>
                <a:ext cx="1399166" cy="2899961"/>
              </a:xfrm>
              <a:prstGeom prst="rect">
                <a:avLst/>
              </a:prstGeom>
              <a:blipFill>
                <a:blip r:embed="rId2"/>
                <a:stretch>
                  <a:fillRect l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  --</a:t>
                </a:r>
                <a:endParaRPr lang="en-US" sz="720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7994315" y="391972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PRACTICE #2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/>
              <p:nvPr/>
            </p:nvSpPr>
            <p:spPr>
              <a:xfrm>
                <a:off x="9567390" y="4196915"/>
                <a:ext cx="1924954" cy="2679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=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390" y="4196915"/>
                <a:ext cx="1924954" cy="2679580"/>
              </a:xfrm>
              <a:prstGeom prst="rect">
                <a:avLst/>
              </a:prstGeom>
              <a:blipFill>
                <a:blip r:embed="rId4"/>
                <a:stretch>
                  <a:fillRect l="-14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C72724-87A8-4D63-B5E7-D34B703633F3}"/>
              </a:ext>
            </a:extLst>
          </p:cNvPr>
          <p:cNvCxnSpPr>
            <a:cxnSpLocks/>
          </p:cNvCxnSpPr>
          <p:nvPr/>
        </p:nvCxnSpPr>
        <p:spPr>
          <a:xfrm>
            <a:off x="6055268" y="3923993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07282-0E38-45D7-8346-201F052A4BA6}"/>
                  </a:ext>
                </a:extLst>
              </p:cNvPr>
              <p:cNvSpPr/>
              <p:nvPr/>
            </p:nvSpPr>
            <p:spPr>
              <a:xfrm>
                <a:off x="9722595" y="1007260"/>
                <a:ext cx="1399166" cy="289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1" dirty="0">
                    <a:latin typeface="Cambria Math" panose="02040503050406030204" pitchFamily="18" charset="0"/>
                  </a:rPr>
                  <a:t>--</a:t>
                </a:r>
                <a:endParaRPr lang="en-US" sz="2800" b="1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07282-0E38-45D7-8346-201F052A4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595" y="1007260"/>
                <a:ext cx="1399166" cy="2899961"/>
              </a:xfrm>
              <a:prstGeom prst="rect">
                <a:avLst/>
              </a:prstGeom>
              <a:blipFill>
                <a:blip r:embed="rId5"/>
                <a:stretch>
                  <a:fillRect l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ABB3F3-7E11-4037-9232-7828BB067649}"/>
              </a:ext>
            </a:extLst>
          </p:cNvPr>
          <p:cNvCxnSpPr>
            <a:cxnSpLocks/>
          </p:cNvCxnSpPr>
          <p:nvPr/>
        </p:nvCxnSpPr>
        <p:spPr>
          <a:xfrm>
            <a:off x="9722594" y="3897026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023276A4-239E-458A-BB7C-B5BB94570C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289" y="660974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023276A4-239E-458A-BB7C-B5BB94570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89" y="660974"/>
                <a:ext cx="3997035" cy="28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Funny Halloween Costumes 2019 â The Best Halloween Party Costumes">
            <a:extLst>
              <a:ext uri="{FF2B5EF4-FFF2-40B4-BE49-F238E27FC236}">
                <a16:creationId xmlns:a16="http://schemas.microsoft.com/office/drawing/2014/main" id="{6F405334-0DD3-426F-90EA-84791999C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r="7236"/>
          <a:stretch/>
        </p:blipFill>
        <p:spPr bwMode="auto">
          <a:xfrm>
            <a:off x="353288" y="3051489"/>
            <a:ext cx="5217582" cy="36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  <p:bldP spid="11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393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Century Gothic</vt:lpstr>
      <vt:lpstr>Tahoma</vt:lpstr>
      <vt:lpstr>Times New Roman</vt:lpstr>
      <vt:lpstr>Wingdings</vt:lpstr>
      <vt:lpstr>Office Theme</vt:lpstr>
      <vt:lpstr>Subtracting Mixed Numbers</vt:lpstr>
      <vt:lpstr>How do I SUBTRACT mixed numbers?</vt:lpstr>
      <vt:lpstr>3 9/10-1 2/5</vt:lpstr>
      <vt:lpstr>8 4/5-5 1/3</vt:lpstr>
      <vt:lpstr>9 5/6-2 3/5</vt:lpstr>
      <vt:lpstr>How do I use borrowing to subtract  mixed numbers?</vt:lpstr>
      <vt:lpstr>6 2/6-2 5/12</vt:lpstr>
      <vt:lpstr>PowerPoint Presentation</vt:lpstr>
      <vt:lpstr>PowerPoint Presentation</vt:lpstr>
      <vt:lpstr>Partner Practice &amp; Homework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ADD mixed numbers?</dc:title>
  <dc:creator>Stefanie Lange</dc:creator>
  <cp:lastModifiedBy>Stefanie Lange</cp:lastModifiedBy>
  <cp:revision>21</cp:revision>
  <dcterms:created xsi:type="dcterms:W3CDTF">2020-10-18T15:57:43Z</dcterms:created>
  <dcterms:modified xsi:type="dcterms:W3CDTF">2020-10-19T21:29:31Z</dcterms:modified>
</cp:coreProperties>
</file>